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7"/>
  </p:notesMasterIdLst>
  <p:sldIdLst>
    <p:sldId id="258" r:id="rId5"/>
    <p:sldId id="259" r:id="rId6"/>
    <p:sldId id="260" r:id="rId7"/>
    <p:sldId id="261" r:id="rId8"/>
    <p:sldId id="262" r:id="rId9"/>
    <p:sldId id="263" r:id="rId10"/>
    <p:sldId id="264" r:id="rId11"/>
    <p:sldId id="266" r:id="rId12"/>
    <p:sldId id="268" r:id="rId13"/>
    <p:sldId id="265" r:id="rId14"/>
    <p:sldId id="269" r:id="rId15"/>
    <p:sldId id="275" r:id="rId16"/>
    <p:sldId id="271" r:id="rId17"/>
    <p:sldId id="272" r:id="rId18"/>
    <p:sldId id="273" r:id="rId19"/>
    <p:sldId id="274" r:id="rId20"/>
    <p:sldId id="277" r:id="rId21"/>
    <p:sldId id="282" r:id="rId22"/>
    <p:sldId id="278" r:id="rId23"/>
    <p:sldId id="283" r:id="rId24"/>
    <p:sldId id="279" r:id="rId25"/>
    <p:sldId id="280"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0000"/>
    <a:srgbClr val="CC99FF"/>
    <a:srgbClr val="FF99FF"/>
    <a:srgbClr val="FFCC66"/>
    <a:srgbClr val="CC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6A8595-07D9-4EB6-AECD-E006627E6AF5}" type="datetimeFigureOut">
              <a:rPr lang="it-IT" smtClean="0"/>
              <a:t>03/07/2013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A09D3D-AE0A-4483-B4DF-83A4A64E63A2}" type="slidenum">
              <a:rPr lang="it-IT" smtClean="0"/>
              <a:t>‹N›</a:t>
            </a:fld>
            <a:endParaRPr lang="it-IT"/>
          </a:p>
        </p:txBody>
      </p:sp>
    </p:spTree>
    <p:extLst>
      <p:ext uri="{BB962C8B-B14F-4D97-AF65-F5344CB8AC3E}">
        <p14:creationId xmlns:p14="http://schemas.microsoft.com/office/powerpoint/2010/main" val="140807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Stone </a:t>
            </a:r>
            <a:r>
              <a:rPr lang="it-IT" dirty="0" err="1" smtClean="0"/>
              <a:t>monuments</a:t>
            </a:r>
            <a:r>
              <a:rPr lang="it-IT" dirty="0" smtClean="0"/>
              <a:t> are an </a:t>
            </a:r>
            <a:r>
              <a:rPr lang="it-IT" dirty="0" err="1" smtClean="0"/>
              <a:t>important</a:t>
            </a:r>
            <a:r>
              <a:rPr lang="it-IT" dirty="0" smtClean="0"/>
              <a:t> part of </a:t>
            </a:r>
            <a:r>
              <a:rPr lang="it-IT" dirty="0" err="1" smtClean="0"/>
              <a:t>our</a:t>
            </a:r>
            <a:r>
              <a:rPr lang="it-IT" dirty="0" smtClean="0"/>
              <a:t> cultural </a:t>
            </a:r>
            <a:r>
              <a:rPr lang="it-IT" dirty="0" err="1" smtClean="0"/>
              <a:t>heritage</a:t>
            </a:r>
            <a:r>
              <a:rPr lang="it-IT" baseline="0" dirty="0" smtClean="0"/>
              <a:t> </a:t>
            </a:r>
            <a:r>
              <a:rPr lang="it-IT" baseline="0" dirty="0" err="1" smtClean="0"/>
              <a:t>that</a:t>
            </a:r>
            <a:r>
              <a:rPr lang="it-IT" baseline="0" dirty="0" smtClean="0"/>
              <a:t> </a:t>
            </a:r>
            <a:r>
              <a:rPr lang="it-IT" baseline="0" dirty="0" err="1" smtClean="0"/>
              <a:t>witness</a:t>
            </a:r>
            <a:r>
              <a:rPr lang="it-IT" baseline="0" dirty="0" smtClean="0"/>
              <a:t> the human </a:t>
            </a:r>
            <a:r>
              <a:rPr lang="it-IT" baseline="0" dirty="0" err="1" smtClean="0"/>
              <a:t>history</a:t>
            </a:r>
            <a:r>
              <a:rPr lang="it-IT" baseline="0" dirty="0" smtClean="0"/>
              <a:t>, </a:t>
            </a:r>
            <a:r>
              <a:rPr lang="it-IT" baseline="0" dirty="0" err="1" smtClean="0"/>
              <a:t>past</a:t>
            </a:r>
            <a:r>
              <a:rPr lang="it-IT" baseline="0" dirty="0" smtClean="0"/>
              <a:t> </a:t>
            </a:r>
            <a:r>
              <a:rPr lang="it-IT" baseline="0" dirty="0" err="1" smtClean="0"/>
              <a:t>behaviour</a:t>
            </a:r>
            <a:r>
              <a:rPr lang="it-IT" baseline="0" dirty="0" smtClean="0"/>
              <a:t>, social life and </a:t>
            </a:r>
            <a:r>
              <a:rPr lang="it-IT" baseline="0" dirty="0" err="1" smtClean="0"/>
              <a:t>arts</a:t>
            </a:r>
            <a:r>
              <a:rPr lang="it-IT" baseline="0" dirty="0" smtClean="0"/>
              <a:t>. </a:t>
            </a:r>
            <a:r>
              <a:rPr lang="it-IT" baseline="0" dirty="0" err="1" smtClean="0"/>
              <a:t>Besides</a:t>
            </a:r>
            <a:r>
              <a:rPr lang="it-IT" baseline="0" dirty="0" smtClean="0"/>
              <a:t> the </a:t>
            </a:r>
            <a:r>
              <a:rPr lang="it-IT" baseline="0" dirty="0" err="1" smtClean="0"/>
              <a:t>well</a:t>
            </a:r>
            <a:r>
              <a:rPr lang="it-IT" baseline="0" dirty="0" smtClean="0"/>
              <a:t> </a:t>
            </a:r>
            <a:r>
              <a:rPr lang="it-IT" baseline="0" dirty="0" err="1" smtClean="0"/>
              <a:t>known</a:t>
            </a:r>
            <a:r>
              <a:rPr lang="it-IT" baseline="0" dirty="0" smtClean="0"/>
              <a:t> </a:t>
            </a:r>
            <a:r>
              <a:rPr lang="it-IT" baseline="0" dirty="0" err="1" smtClean="0"/>
              <a:t>archaeological</a:t>
            </a:r>
            <a:r>
              <a:rPr lang="it-IT" baseline="0" dirty="0" smtClean="0"/>
              <a:t> </a:t>
            </a:r>
            <a:r>
              <a:rPr lang="it-IT" baseline="0" dirty="0" err="1" smtClean="0"/>
              <a:t>sites</a:t>
            </a:r>
            <a:r>
              <a:rPr lang="it-IT" baseline="0" dirty="0" smtClean="0"/>
              <a:t> </a:t>
            </a:r>
            <a:r>
              <a:rPr lang="it-IT" baseline="0" dirty="0" err="1" smtClean="0"/>
              <a:t>that</a:t>
            </a:r>
            <a:r>
              <a:rPr lang="it-IT" baseline="0" dirty="0" smtClean="0"/>
              <a:t> </a:t>
            </a:r>
            <a:r>
              <a:rPr lang="it-IT" baseline="0" dirty="0" err="1" smtClean="0"/>
              <a:t>attract</a:t>
            </a:r>
            <a:r>
              <a:rPr lang="it-IT" baseline="0" dirty="0" smtClean="0"/>
              <a:t> </a:t>
            </a:r>
            <a:r>
              <a:rPr lang="it-IT" baseline="0" dirty="0" err="1" smtClean="0"/>
              <a:t>every</a:t>
            </a:r>
            <a:r>
              <a:rPr lang="it-IT" baseline="0" dirty="0" smtClean="0"/>
              <a:t> </a:t>
            </a:r>
            <a:r>
              <a:rPr lang="it-IT" baseline="0" dirty="0" err="1" smtClean="0"/>
              <a:t>days</a:t>
            </a:r>
            <a:r>
              <a:rPr lang="it-IT" baseline="0" dirty="0" smtClean="0"/>
              <a:t> </a:t>
            </a:r>
            <a:r>
              <a:rPr lang="it-IT" baseline="0" dirty="0" err="1" smtClean="0"/>
              <a:t>thousand</a:t>
            </a:r>
            <a:r>
              <a:rPr lang="it-IT" baseline="0" dirty="0" smtClean="0"/>
              <a:t> of </a:t>
            </a:r>
            <a:r>
              <a:rPr lang="it-IT" baseline="0" dirty="0" err="1" smtClean="0"/>
              <a:t>tourists</a:t>
            </a:r>
            <a:r>
              <a:rPr lang="it-IT"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2</a:t>
            </a:fld>
            <a:endParaRPr lang="it-IT"/>
          </a:p>
        </p:txBody>
      </p:sp>
    </p:spTree>
    <p:extLst>
      <p:ext uri="{BB962C8B-B14F-4D97-AF65-F5344CB8AC3E}">
        <p14:creationId xmlns:p14="http://schemas.microsoft.com/office/powerpoint/2010/main" val="295811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Moreover, by studying the plant ancient</a:t>
            </a:r>
            <a:r>
              <a:rPr lang="en-US" sz="1200" kern="1200" baseline="0" dirty="0" smtClean="0">
                <a:solidFill>
                  <a:schemeClr val="tx1"/>
                </a:solidFill>
                <a:effectLst/>
                <a:latin typeface="+mn-lt"/>
                <a:ea typeface="+mn-ea"/>
                <a:cs typeface="+mn-cs"/>
              </a:rPr>
              <a:t> DNA, carried out by the team of Prof. Canini</a:t>
            </a:r>
            <a:r>
              <a:rPr lang="en-US" sz="1200" kern="1200" dirty="0" smtClean="0">
                <a:solidFill>
                  <a:schemeClr val="tx1"/>
                </a:solidFill>
                <a:effectLst/>
                <a:latin typeface="+mn-lt"/>
                <a:ea typeface="+mn-ea"/>
                <a:cs typeface="+mn-cs"/>
              </a:rPr>
              <a:t> it is possible to obtain information about past plant uses </a:t>
            </a:r>
            <a:r>
              <a:rPr lang="en-US" sz="1200" kern="1200" dirty="0" err="1" smtClean="0">
                <a:solidFill>
                  <a:schemeClr val="tx1"/>
                </a:solidFill>
                <a:effectLst/>
                <a:latin typeface="+mn-lt"/>
                <a:ea typeface="+mn-ea"/>
                <a:cs typeface="+mn-cs"/>
              </a:rPr>
              <a:t>customes</a:t>
            </a:r>
            <a:r>
              <a:rPr lang="en-US" sz="1200" kern="1200" dirty="0" smtClean="0">
                <a:solidFill>
                  <a:schemeClr val="tx1"/>
                </a:solidFill>
                <a:effectLst/>
                <a:latin typeface="+mn-lt"/>
                <a:ea typeface="+mn-ea"/>
                <a:cs typeface="+mn-cs"/>
              </a:rPr>
              <a:t>, agriculture, diet, economy, migrations, trades, vegetation, biogeography, ecology, plant evolution and even past </a:t>
            </a:r>
            <a:r>
              <a:rPr lang="en-US" sz="1200" kern="1200" dirty="0" err="1" smtClean="0">
                <a:solidFill>
                  <a:schemeClr val="tx1"/>
                </a:solidFill>
                <a:effectLst/>
                <a:latin typeface="+mn-lt"/>
                <a:ea typeface="+mn-ea"/>
                <a:cs typeface="+mn-cs"/>
              </a:rPr>
              <a:t>palaeoclimatology</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11</a:t>
            </a:fld>
            <a:endParaRPr lang="it-IT"/>
          </a:p>
        </p:txBody>
      </p:sp>
    </p:spTree>
    <p:extLst>
      <p:ext uri="{BB962C8B-B14F-4D97-AF65-F5344CB8AC3E}">
        <p14:creationId xmlns:p14="http://schemas.microsoft.com/office/powerpoint/2010/main" val="1703318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Another</a:t>
            </a:r>
            <a:r>
              <a:rPr lang="it-IT" dirty="0" smtClean="0"/>
              <a:t> </a:t>
            </a:r>
            <a:r>
              <a:rPr lang="it-IT" dirty="0" err="1" smtClean="0"/>
              <a:t>fruitful</a:t>
            </a:r>
            <a:r>
              <a:rPr lang="it-IT" dirty="0" smtClean="0"/>
              <a:t> </a:t>
            </a:r>
            <a:r>
              <a:rPr lang="it-IT" dirty="0" err="1" smtClean="0"/>
              <a:t>collaboration</a:t>
            </a:r>
            <a:r>
              <a:rPr lang="it-IT" dirty="0" smtClean="0"/>
              <a:t> in the </a:t>
            </a:r>
            <a:r>
              <a:rPr lang="it-IT" dirty="0" err="1" smtClean="0"/>
              <a:t>field</a:t>
            </a:r>
            <a:r>
              <a:rPr lang="it-IT" dirty="0" smtClean="0"/>
              <a:t> of Cultural Heritage </a:t>
            </a:r>
            <a:r>
              <a:rPr lang="it-IT" dirty="0" err="1" smtClean="0"/>
              <a:t>is</a:t>
            </a:r>
            <a:r>
              <a:rPr lang="it-IT" dirty="0" smtClean="0"/>
              <a:t> the </a:t>
            </a:r>
            <a:r>
              <a:rPr lang="it-IT" dirty="0" err="1" smtClean="0"/>
              <a:t>one</a:t>
            </a:r>
            <a:r>
              <a:rPr lang="it-IT" dirty="0" smtClean="0"/>
              <a:t> with Federica</a:t>
            </a:r>
            <a:r>
              <a:rPr lang="it-IT" baseline="0" dirty="0" smtClean="0"/>
              <a:t> Valentini and Professor Palleschi </a:t>
            </a:r>
            <a:r>
              <a:rPr lang="it-IT" sz="1200" kern="1200" dirty="0" err="1" smtClean="0">
                <a:solidFill>
                  <a:schemeClr val="tx1"/>
                </a:solidFill>
                <a:effectLst/>
                <a:latin typeface="+mn-lt"/>
                <a:ea typeface="+mn-ea"/>
                <a:cs typeface="+mn-cs"/>
              </a:rPr>
              <a:t>who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synthesise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environmentally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sustainable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Nanomaterials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suitable</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consolidation</a:t>
            </a:r>
            <a:r>
              <a:rPr lang="it-IT" sz="1200" kern="1200" dirty="0" smtClean="0">
                <a:solidFill>
                  <a:schemeClr val="tx1"/>
                </a:solidFill>
                <a:effectLst/>
                <a:latin typeface="+mn-lt"/>
                <a:ea typeface="+mn-ea"/>
                <a:cs typeface="+mn-cs"/>
              </a:rPr>
              <a:t> , </a:t>
            </a:r>
            <a:r>
              <a:rPr lang="it-IT" sz="1200" kern="1200" dirty="0" err="1" smtClean="0">
                <a:solidFill>
                  <a:schemeClr val="tx1"/>
                </a:solidFill>
                <a:effectLst/>
                <a:latin typeface="+mn-lt"/>
                <a:ea typeface="+mn-ea"/>
                <a:cs typeface="+mn-cs"/>
              </a:rPr>
              <a:t>restoration</a:t>
            </a:r>
            <a:r>
              <a:rPr lang="it-IT" sz="1200" kern="1200" dirty="0" smtClean="0">
                <a:solidFill>
                  <a:schemeClr val="tx1"/>
                </a:solidFill>
                <a:effectLst/>
                <a:latin typeface="+mn-lt"/>
                <a:ea typeface="+mn-ea"/>
                <a:cs typeface="+mn-cs"/>
              </a:rPr>
              <a:t> , </a:t>
            </a:r>
            <a:r>
              <a:rPr lang="it-IT" sz="1200" kern="1200" dirty="0" err="1" smtClean="0">
                <a:solidFill>
                  <a:schemeClr val="tx1"/>
                </a:solidFill>
                <a:effectLst/>
                <a:latin typeface="+mn-lt"/>
                <a:ea typeface="+mn-ea"/>
                <a:cs typeface="+mn-cs"/>
              </a:rPr>
              <a:t>cleaning</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protection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historical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surfaces</a:t>
            </a:r>
            <a:r>
              <a:rPr lang="it-IT" sz="1200" kern="1200" baseline="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affected</a:t>
            </a:r>
            <a:r>
              <a:rPr lang="it-IT" sz="1200" kern="1200" dirty="0" smtClean="0">
                <a:solidFill>
                  <a:schemeClr val="tx1"/>
                </a:solidFill>
                <a:effectLst/>
                <a:latin typeface="+mn-lt"/>
                <a:ea typeface="+mn-ea"/>
                <a:cs typeface="+mn-cs"/>
              </a:rPr>
              <a:t> by dark </a:t>
            </a:r>
            <a:r>
              <a:rPr lang="it-IT" sz="1200" kern="1200" dirty="0" err="1" smtClean="0">
                <a:solidFill>
                  <a:schemeClr val="tx1"/>
                </a:solidFill>
                <a:effectLst/>
                <a:latin typeface="+mn-lt"/>
                <a:ea typeface="+mn-ea"/>
                <a:cs typeface="+mn-cs"/>
              </a:rPr>
              <a:t>patinas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biofilms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947BF61D-CF5A-4973-84CF-B694CE0568A5}" type="slidenum">
              <a:rPr lang="it-IT" smtClean="0"/>
              <a:t>12</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Stone </a:t>
            </a:r>
            <a:r>
              <a:rPr lang="it-IT" dirty="0" err="1" smtClean="0"/>
              <a:t>monuments</a:t>
            </a:r>
            <a:r>
              <a:rPr lang="it-IT" dirty="0" smtClean="0"/>
              <a:t> </a:t>
            </a:r>
            <a:r>
              <a:rPr lang="it-IT" dirty="0" err="1" smtClean="0"/>
              <a:t>suffer</a:t>
            </a:r>
            <a:r>
              <a:rPr lang="it-IT" baseline="0" dirty="0" smtClean="0"/>
              <a:t> </a:t>
            </a:r>
            <a:r>
              <a:rPr lang="it-IT" baseline="0" dirty="0" err="1" smtClean="0"/>
              <a:t>very</a:t>
            </a:r>
            <a:r>
              <a:rPr lang="it-IT" baseline="0" dirty="0" smtClean="0"/>
              <a:t> </a:t>
            </a:r>
            <a:r>
              <a:rPr lang="it-IT" baseline="0" dirty="0" err="1" smtClean="0"/>
              <a:t>frequently</a:t>
            </a:r>
            <a:r>
              <a:rPr lang="it-IT" baseline="0" dirty="0" smtClean="0"/>
              <a:t> of</a:t>
            </a:r>
            <a:r>
              <a:rPr lang="it-IT" dirty="0" smtClean="0"/>
              <a:t> </a:t>
            </a:r>
            <a:r>
              <a:rPr lang="it-IT" dirty="0" err="1" smtClean="0"/>
              <a:t>biodeterioration</a:t>
            </a:r>
            <a:r>
              <a:rPr lang="it-IT" dirty="0" smtClean="0"/>
              <a:t> </a:t>
            </a:r>
            <a:r>
              <a:rPr lang="it-IT" dirty="0" err="1" smtClean="0"/>
              <a:t>problems</a:t>
            </a:r>
            <a:r>
              <a:rPr lang="it-IT" dirty="0" smtClean="0"/>
              <a:t> due to the</a:t>
            </a:r>
            <a:r>
              <a:rPr lang="it-IT" baseline="0" dirty="0" smtClean="0"/>
              <a:t> </a:t>
            </a:r>
            <a:r>
              <a:rPr lang="it-IT" baseline="0" dirty="0" err="1" smtClean="0"/>
              <a:t>growth</a:t>
            </a:r>
            <a:r>
              <a:rPr lang="it-IT" baseline="0" dirty="0" smtClean="0"/>
              <a:t> of </a:t>
            </a:r>
            <a:r>
              <a:rPr lang="it-IT" baseline="0" dirty="0" err="1" smtClean="0"/>
              <a:t>phototrophic</a:t>
            </a:r>
            <a:r>
              <a:rPr lang="it-IT" baseline="0" dirty="0" smtClean="0"/>
              <a:t> </a:t>
            </a:r>
            <a:r>
              <a:rPr lang="it-IT" baseline="0" dirty="0" err="1" smtClean="0"/>
              <a:t>biofilms</a:t>
            </a:r>
            <a:r>
              <a:rPr lang="it-IT" baseline="0" dirty="0" smtClean="0"/>
              <a:t> on the </a:t>
            </a:r>
            <a:r>
              <a:rPr lang="it-IT" baseline="0" dirty="0" err="1" smtClean="0"/>
              <a:t>exposed</a:t>
            </a:r>
            <a:r>
              <a:rPr lang="it-IT" baseline="0" dirty="0" smtClean="0"/>
              <a:t> </a:t>
            </a:r>
            <a:r>
              <a:rPr lang="it-IT" baseline="0" dirty="0" err="1" smtClean="0"/>
              <a:t>lithic</a:t>
            </a:r>
            <a:r>
              <a:rPr lang="it-IT" baseline="0" dirty="0" smtClean="0"/>
              <a:t> </a:t>
            </a:r>
            <a:r>
              <a:rPr lang="it-IT" baseline="0" dirty="0" err="1" smtClean="0"/>
              <a:t>surfaces</a:t>
            </a:r>
            <a:r>
              <a:rPr lang="it-IT" baseline="0" dirty="0" smtClean="0"/>
              <a:t> </a:t>
            </a:r>
            <a:r>
              <a:rPr lang="it-IT" baseline="0" dirty="0" err="1" smtClean="0"/>
              <a:t>both</a:t>
            </a:r>
            <a:r>
              <a:rPr lang="it-IT" baseline="0" dirty="0" smtClean="0"/>
              <a:t> in indoor and outdoor </a:t>
            </a:r>
            <a:r>
              <a:rPr lang="it-IT" baseline="0" dirty="0" err="1" smtClean="0"/>
              <a:t>environments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13</a:t>
            </a:fld>
            <a:endParaRPr lang="it-IT"/>
          </a:p>
        </p:txBody>
      </p:sp>
    </p:spTree>
    <p:extLst>
      <p:ext uri="{BB962C8B-B14F-4D97-AF65-F5344CB8AC3E}">
        <p14:creationId xmlns:p14="http://schemas.microsoft.com/office/powerpoint/2010/main" val="1007140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a:t>
            </a:r>
            <a:r>
              <a:rPr lang="it-IT" dirty="0" err="1" smtClean="0"/>
              <a:t>growth</a:t>
            </a:r>
            <a:r>
              <a:rPr lang="it-IT" dirty="0" smtClean="0"/>
              <a:t> of </a:t>
            </a:r>
            <a:r>
              <a:rPr lang="it-IT" dirty="0" err="1" smtClean="0"/>
              <a:t>these</a:t>
            </a:r>
            <a:r>
              <a:rPr lang="it-IT" dirty="0" smtClean="0"/>
              <a:t> </a:t>
            </a:r>
            <a:r>
              <a:rPr lang="it-IT" dirty="0" err="1" smtClean="0"/>
              <a:t>microbial</a:t>
            </a:r>
            <a:r>
              <a:rPr lang="it-IT" dirty="0" smtClean="0"/>
              <a:t> </a:t>
            </a:r>
            <a:r>
              <a:rPr lang="it-IT" dirty="0" err="1" smtClean="0"/>
              <a:t>consortia</a:t>
            </a:r>
            <a:r>
              <a:rPr lang="it-IT" dirty="0" smtClean="0"/>
              <a:t> on the </a:t>
            </a:r>
            <a:r>
              <a:rPr lang="it-IT" dirty="0" err="1" smtClean="0"/>
              <a:t>exposed</a:t>
            </a:r>
            <a:r>
              <a:rPr lang="it-IT" dirty="0" smtClean="0"/>
              <a:t> </a:t>
            </a:r>
            <a:r>
              <a:rPr lang="it-IT" dirty="0" err="1" smtClean="0"/>
              <a:t>lithic</a:t>
            </a:r>
            <a:r>
              <a:rPr lang="it-IT" dirty="0" smtClean="0"/>
              <a:t> </a:t>
            </a:r>
            <a:r>
              <a:rPr lang="it-IT" dirty="0" err="1" smtClean="0"/>
              <a:t>faces</a:t>
            </a:r>
            <a:r>
              <a:rPr lang="it-IT" dirty="0" smtClean="0"/>
              <a:t> </a:t>
            </a:r>
            <a:r>
              <a:rPr lang="it-IT" dirty="0" err="1" smtClean="0"/>
              <a:t>caused</a:t>
            </a:r>
            <a:r>
              <a:rPr lang="it-IT" dirty="0" smtClean="0"/>
              <a:t> </a:t>
            </a:r>
            <a:r>
              <a:rPr lang="it-IT" dirty="0" err="1" smtClean="0"/>
              <a:t>aesthetic</a:t>
            </a:r>
            <a:r>
              <a:rPr lang="it-IT" dirty="0" smtClean="0"/>
              <a:t> </a:t>
            </a:r>
            <a:r>
              <a:rPr lang="it-IT" dirty="0" err="1" smtClean="0"/>
              <a:t>problems</a:t>
            </a:r>
            <a:r>
              <a:rPr lang="it-IT" baseline="0" dirty="0" smtClean="0"/>
              <a:t> on the </a:t>
            </a:r>
            <a:r>
              <a:rPr lang="it-IT" baseline="0" dirty="0" err="1" smtClean="0"/>
              <a:t>monument</a:t>
            </a:r>
            <a:r>
              <a:rPr lang="it-IT" baseline="0" dirty="0" smtClean="0"/>
              <a:t> </a:t>
            </a:r>
            <a:r>
              <a:rPr lang="it-IT" baseline="0" dirty="0" err="1" smtClean="0"/>
              <a:t>surfaces</a:t>
            </a:r>
            <a:r>
              <a:rPr lang="it-IT" baseline="0" dirty="0" smtClean="0"/>
              <a:t> </a:t>
            </a:r>
            <a:r>
              <a:rPr lang="it-IT" baseline="0" dirty="0" err="1" smtClean="0"/>
              <a:t>that</a:t>
            </a:r>
            <a:r>
              <a:rPr lang="it-IT" baseline="0" dirty="0" smtClean="0"/>
              <a:t> are </a:t>
            </a:r>
            <a:r>
              <a:rPr lang="it-IT" baseline="0" dirty="0" err="1" smtClean="0"/>
              <a:t>often</a:t>
            </a:r>
            <a:r>
              <a:rPr lang="it-IT" baseline="0" dirty="0" smtClean="0"/>
              <a:t> </a:t>
            </a:r>
            <a:r>
              <a:rPr lang="it-IT" baseline="0" dirty="0" err="1" smtClean="0"/>
              <a:t>interested</a:t>
            </a:r>
            <a:r>
              <a:rPr lang="it-IT" baseline="0" dirty="0" smtClean="0"/>
              <a:t> by a </a:t>
            </a:r>
            <a:r>
              <a:rPr lang="it-IT" baseline="0" dirty="0" err="1" smtClean="0"/>
              <a:t>huge</a:t>
            </a:r>
            <a:r>
              <a:rPr lang="it-IT" baseline="0" dirty="0" smtClean="0"/>
              <a:t> </a:t>
            </a:r>
            <a:r>
              <a:rPr lang="it-IT" baseline="0" dirty="0" err="1" smtClean="0"/>
              <a:t>colonization</a:t>
            </a:r>
            <a:r>
              <a:rPr lang="it-IT" baseline="0" dirty="0" smtClean="0"/>
              <a:t> </a:t>
            </a:r>
            <a:r>
              <a:rPr lang="it-IT" baseline="0" dirty="0" err="1" smtClean="0"/>
              <a:t>that</a:t>
            </a:r>
            <a:r>
              <a:rPr lang="it-IT" baseline="0" dirty="0" smtClean="0"/>
              <a:t> cause </a:t>
            </a:r>
            <a:r>
              <a:rPr lang="it-IT" baseline="0" dirty="0" err="1" smtClean="0"/>
              <a:t>discoloration</a:t>
            </a:r>
            <a:r>
              <a:rPr lang="it-IT" baseline="0" dirty="0" smtClean="0"/>
              <a:t> and a </a:t>
            </a:r>
            <a:r>
              <a:rPr lang="it-IT" baseline="0" dirty="0" err="1" smtClean="0"/>
              <a:t>total</a:t>
            </a:r>
            <a:r>
              <a:rPr lang="it-IT" baseline="0" dirty="0" smtClean="0"/>
              <a:t> </a:t>
            </a:r>
            <a:r>
              <a:rPr lang="it-IT" baseline="0" dirty="0" err="1" smtClean="0"/>
              <a:t>covering</a:t>
            </a:r>
            <a:r>
              <a:rPr lang="it-IT" baseline="0" dirty="0" smtClean="0"/>
              <a:t> of the </a:t>
            </a:r>
            <a:r>
              <a:rPr lang="it-IT" baseline="0" dirty="0" err="1" smtClean="0"/>
              <a:t>underlying</a:t>
            </a:r>
            <a:r>
              <a:rPr lang="it-IT" baseline="0" dirty="0" smtClean="0"/>
              <a:t> </a:t>
            </a:r>
            <a:r>
              <a:rPr lang="it-IT" baseline="0" dirty="0" err="1" smtClean="0"/>
              <a:t>paintings</a:t>
            </a:r>
            <a:r>
              <a:rPr lang="it-IT" baseline="0" dirty="0" smtClean="0"/>
              <a:t>. In the </a:t>
            </a:r>
            <a:r>
              <a:rPr lang="it-IT" baseline="0" dirty="0" err="1" smtClean="0"/>
              <a:t>longer</a:t>
            </a:r>
            <a:r>
              <a:rPr lang="it-IT" baseline="0" dirty="0" smtClean="0"/>
              <a:t> time the </a:t>
            </a:r>
            <a:r>
              <a:rPr lang="it-IT" baseline="0" dirty="0" err="1" smtClean="0"/>
              <a:t>metabolic</a:t>
            </a:r>
            <a:r>
              <a:rPr lang="it-IT" baseline="0" dirty="0" smtClean="0"/>
              <a:t> </a:t>
            </a:r>
            <a:r>
              <a:rPr lang="it-IT" baseline="0" dirty="0" err="1" smtClean="0"/>
              <a:t>activity</a:t>
            </a:r>
            <a:r>
              <a:rPr lang="it-IT" baseline="0" dirty="0" smtClean="0"/>
              <a:t> of the </a:t>
            </a:r>
            <a:r>
              <a:rPr lang="it-IT" baseline="0" dirty="0" err="1" smtClean="0"/>
              <a:t>microorganism</a:t>
            </a:r>
            <a:r>
              <a:rPr lang="it-IT" baseline="0" dirty="0" smtClean="0"/>
              <a:t> </a:t>
            </a:r>
            <a:r>
              <a:rPr lang="it-IT" baseline="0" dirty="0" err="1" smtClean="0"/>
              <a:t>induced</a:t>
            </a:r>
            <a:r>
              <a:rPr lang="it-IT" baseline="0" dirty="0" smtClean="0"/>
              <a:t> </a:t>
            </a:r>
            <a:r>
              <a:rPr lang="it-IT" baseline="0" dirty="0" err="1" smtClean="0"/>
              <a:t>also</a:t>
            </a:r>
            <a:r>
              <a:rPr lang="it-IT" baseline="0" dirty="0" smtClean="0"/>
              <a:t> </a:t>
            </a:r>
            <a:r>
              <a:rPr lang="it-IT" dirty="0" err="1" smtClean="0"/>
              <a:t>structural</a:t>
            </a:r>
            <a:r>
              <a:rPr lang="it-IT" dirty="0" smtClean="0"/>
              <a:t> </a:t>
            </a:r>
            <a:r>
              <a:rPr lang="it-IT" dirty="0" err="1" smtClean="0"/>
              <a:t>problems</a:t>
            </a:r>
            <a:r>
              <a:rPr lang="it-IT" dirty="0" smtClean="0"/>
              <a:t> to the </a:t>
            </a:r>
            <a:r>
              <a:rPr lang="it-IT" dirty="0" err="1" smtClean="0"/>
              <a:t>underlying</a:t>
            </a:r>
            <a:r>
              <a:rPr lang="it-IT" dirty="0" smtClean="0"/>
              <a:t> </a:t>
            </a:r>
            <a:r>
              <a:rPr lang="it-IT" dirty="0" err="1" smtClean="0"/>
              <a:t>substrata</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14</a:t>
            </a:fld>
            <a:endParaRPr lang="it-IT"/>
          </a:p>
        </p:txBody>
      </p:sp>
    </p:spTree>
    <p:extLst>
      <p:ext uri="{BB962C8B-B14F-4D97-AF65-F5344CB8AC3E}">
        <p14:creationId xmlns:p14="http://schemas.microsoft.com/office/powerpoint/2010/main" val="404512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a:t>
            </a:r>
            <a:r>
              <a:rPr lang="it-IT" dirty="0" err="1" smtClean="0"/>
              <a:t>roman</a:t>
            </a:r>
            <a:r>
              <a:rPr lang="it-IT" dirty="0" smtClean="0"/>
              <a:t> </a:t>
            </a:r>
            <a:r>
              <a:rPr lang="it-IT" dirty="0" err="1" smtClean="0"/>
              <a:t>hypogea</a:t>
            </a:r>
            <a:r>
              <a:rPr lang="it-IT" dirty="0" smtClean="0"/>
              <a:t> </a:t>
            </a:r>
            <a:r>
              <a:rPr lang="it-IT" dirty="0" err="1" smtClean="0"/>
              <a:t>like</a:t>
            </a:r>
            <a:r>
              <a:rPr lang="it-IT" dirty="0" smtClean="0"/>
              <a:t> the </a:t>
            </a:r>
            <a:r>
              <a:rPr lang="it-IT" dirty="0" err="1" smtClean="0"/>
              <a:t>Catacombs</a:t>
            </a:r>
            <a:r>
              <a:rPr lang="it-IT" baseline="0" dirty="0" smtClean="0"/>
              <a:t> of Rome, </a:t>
            </a:r>
            <a:r>
              <a:rPr lang="it-IT" dirty="0" smtClean="0"/>
              <a:t>the </a:t>
            </a:r>
            <a:r>
              <a:rPr lang="it-IT" dirty="0" err="1" smtClean="0"/>
              <a:t>peculiar</a:t>
            </a:r>
            <a:r>
              <a:rPr lang="it-IT" baseline="0" dirty="0" smtClean="0"/>
              <a:t> </a:t>
            </a:r>
            <a:r>
              <a:rPr lang="it-IT" dirty="0" err="1" smtClean="0"/>
              <a:t>climatic</a:t>
            </a:r>
            <a:r>
              <a:rPr lang="it-IT" dirty="0" smtClean="0"/>
              <a:t> </a:t>
            </a:r>
            <a:r>
              <a:rPr lang="it-IT" dirty="0" err="1" smtClean="0"/>
              <a:t>conditions</a:t>
            </a:r>
            <a:r>
              <a:rPr lang="it-IT" dirty="0" smtClean="0"/>
              <a:t> </a:t>
            </a:r>
            <a:r>
              <a:rPr lang="it-IT" dirty="0" err="1" smtClean="0"/>
              <a:t>sustained</a:t>
            </a:r>
            <a:r>
              <a:rPr lang="it-IT" dirty="0" smtClean="0"/>
              <a:t> the </a:t>
            </a:r>
            <a:r>
              <a:rPr lang="it-IT" dirty="0" err="1" smtClean="0"/>
              <a:t>development</a:t>
            </a:r>
            <a:r>
              <a:rPr lang="it-IT" dirty="0" smtClean="0"/>
              <a:t> of </a:t>
            </a:r>
            <a:r>
              <a:rPr lang="it-IT" dirty="0" err="1" smtClean="0"/>
              <a:t>microbial</a:t>
            </a:r>
            <a:r>
              <a:rPr lang="it-IT" baseline="0" dirty="0" smtClean="0"/>
              <a:t> </a:t>
            </a:r>
            <a:r>
              <a:rPr lang="it-IT" baseline="0" dirty="0" err="1" smtClean="0"/>
              <a:t>biofilm</a:t>
            </a:r>
            <a:r>
              <a:rPr lang="it-IT" dirty="0" smtClean="0"/>
              <a:t> on</a:t>
            </a:r>
            <a:r>
              <a:rPr lang="it-IT" baseline="0" dirty="0" smtClean="0"/>
              <a:t> </a:t>
            </a:r>
            <a:r>
              <a:rPr lang="it-IT" baseline="0" dirty="0" err="1" smtClean="0"/>
              <a:t>walls</a:t>
            </a:r>
            <a:r>
              <a:rPr lang="it-IT" baseline="0" dirty="0" smtClean="0"/>
              <a:t> and </a:t>
            </a:r>
            <a:r>
              <a:rPr lang="it-IT" baseline="0" dirty="0" err="1" smtClean="0"/>
              <a:t>paintings</a:t>
            </a:r>
            <a:r>
              <a:rPr lang="it-IT" baseline="0" dirty="0" smtClean="0"/>
              <a:t>; the light </a:t>
            </a:r>
            <a:r>
              <a:rPr lang="it-IT" baseline="0" dirty="0" err="1" smtClean="0"/>
              <a:t>is</a:t>
            </a:r>
            <a:r>
              <a:rPr lang="it-IT" baseline="0" dirty="0" smtClean="0"/>
              <a:t> the </a:t>
            </a:r>
            <a:r>
              <a:rPr lang="it-IT" baseline="0" dirty="0" err="1" smtClean="0"/>
              <a:t>key</a:t>
            </a:r>
            <a:r>
              <a:rPr lang="it-IT" baseline="0" dirty="0" smtClean="0"/>
              <a:t> </a:t>
            </a:r>
            <a:r>
              <a:rPr lang="it-IT" baseline="0" dirty="0" err="1" smtClean="0"/>
              <a:t>factor</a:t>
            </a:r>
            <a:r>
              <a:rPr lang="it-IT" baseline="0" dirty="0" smtClean="0"/>
              <a:t> for the </a:t>
            </a:r>
            <a:r>
              <a:rPr lang="it-IT" baseline="0" dirty="0" err="1" smtClean="0"/>
              <a:t>growth</a:t>
            </a:r>
            <a:r>
              <a:rPr lang="it-IT" baseline="0" dirty="0" smtClean="0"/>
              <a:t> of </a:t>
            </a:r>
            <a:r>
              <a:rPr lang="it-IT" baseline="0" dirty="0" err="1" smtClean="0"/>
              <a:t>phototrophic</a:t>
            </a:r>
            <a:r>
              <a:rPr lang="it-IT" baseline="0" dirty="0" smtClean="0"/>
              <a:t> </a:t>
            </a:r>
            <a:r>
              <a:rPr lang="it-IT" baseline="0" dirty="0" err="1" smtClean="0"/>
              <a:t>microorganisms</a:t>
            </a:r>
            <a:r>
              <a:rPr lang="it-IT" baseline="0" dirty="0" smtClean="0"/>
              <a:t> and in </a:t>
            </a:r>
            <a:r>
              <a:rPr lang="it-IT" baseline="0" dirty="0" err="1" smtClean="0"/>
              <a:t>these</a:t>
            </a:r>
            <a:r>
              <a:rPr lang="it-IT" baseline="0" dirty="0" smtClean="0"/>
              <a:t> </a:t>
            </a:r>
            <a:r>
              <a:rPr lang="it-IT" baseline="0" dirty="0" err="1" smtClean="0"/>
              <a:t>environments</a:t>
            </a:r>
            <a:r>
              <a:rPr lang="it-IT" baseline="0" dirty="0" smtClean="0"/>
              <a:t> the </a:t>
            </a:r>
            <a:r>
              <a:rPr lang="it-IT" baseline="0" dirty="0" err="1" smtClean="0"/>
              <a:t>artificial</a:t>
            </a:r>
            <a:r>
              <a:rPr lang="it-IT" baseline="0" dirty="0" smtClean="0"/>
              <a:t> </a:t>
            </a:r>
            <a:r>
              <a:rPr lang="it-IT" baseline="0" dirty="0" err="1" smtClean="0"/>
              <a:t>illumination</a:t>
            </a:r>
            <a:r>
              <a:rPr lang="it-IT" baseline="0" dirty="0" smtClean="0"/>
              <a:t> </a:t>
            </a:r>
            <a:r>
              <a:rPr lang="it-IT" baseline="0" dirty="0" err="1" smtClean="0"/>
              <a:t>needed</a:t>
            </a:r>
            <a:r>
              <a:rPr lang="it-IT" baseline="0" dirty="0" smtClean="0"/>
              <a:t> for the </a:t>
            </a:r>
            <a:r>
              <a:rPr lang="it-IT" baseline="0" dirty="0" err="1" smtClean="0"/>
              <a:t>tourists</a:t>
            </a:r>
            <a:r>
              <a:rPr lang="it-IT" baseline="0" dirty="0" smtClean="0"/>
              <a:t> </a:t>
            </a:r>
            <a:r>
              <a:rPr lang="it-IT" baseline="0" dirty="0" err="1" smtClean="0"/>
              <a:t>visits</a:t>
            </a:r>
            <a:r>
              <a:rPr lang="it-IT" baseline="0" dirty="0" smtClean="0"/>
              <a:t>, </a:t>
            </a:r>
            <a:r>
              <a:rPr lang="it-IT" baseline="0" dirty="0" err="1" smtClean="0"/>
              <a:t>although</a:t>
            </a:r>
            <a:r>
              <a:rPr lang="it-IT" baseline="0" dirty="0" smtClean="0"/>
              <a:t> </a:t>
            </a:r>
            <a:r>
              <a:rPr lang="it-IT" baseline="0" dirty="0" err="1" smtClean="0"/>
              <a:t>at</a:t>
            </a:r>
            <a:r>
              <a:rPr lang="it-IT" baseline="0" dirty="0" smtClean="0"/>
              <a:t> </a:t>
            </a:r>
            <a:r>
              <a:rPr lang="it-IT" baseline="0" dirty="0" err="1" smtClean="0"/>
              <a:t>very</a:t>
            </a:r>
            <a:r>
              <a:rPr lang="it-IT" baseline="0" dirty="0" smtClean="0"/>
              <a:t> </a:t>
            </a:r>
            <a:r>
              <a:rPr lang="it-IT" baseline="0" dirty="0" err="1" smtClean="0"/>
              <a:t>low</a:t>
            </a:r>
            <a:r>
              <a:rPr lang="it-IT" baseline="0" dirty="0" smtClean="0"/>
              <a:t> </a:t>
            </a:r>
            <a:r>
              <a:rPr lang="it-IT" baseline="0" dirty="0" err="1" smtClean="0"/>
              <a:t>intensities</a:t>
            </a:r>
            <a:r>
              <a:rPr lang="it-IT" baseline="0" dirty="0" smtClean="0"/>
              <a:t>, </a:t>
            </a:r>
            <a:r>
              <a:rPr lang="it-IT" baseline="0" dirty="0" err="1" smtClean="0"/>
              <a:t>less</a:t>
            </a:r>
            <a:r>
              <a:rPr lang="it-IT" baseline="0" dirty="0" smtClean="0"/>
              <a:t> </a:t>
            </a:r>
            <a:r>
              <a:rPr lang="it-IT" baseline="0" dirty="0" err="1" smtClean="0"/>
              <a:t>than</a:t>
            </a:r>
            <a:r>
              <a:rPr lang="it-IT" baseline="0" dirty="0" smtClean="0"/>
              <a:t> 2 </a:t>
            </a:r>
            <a:r>
              <a:rPr lang="it-IT" baseline="0" dirty="0" err="1" smtClean="0"/>
              <a:t>umol</a:t>
            </a:r>
            <a:r>
              <a:rPr lang="it-IT" baseline="0" dirty="0" smtClean="0"/>
              <a:t> of </a:t>
            </a:r>
            <a:r>
              <a:rPr lang="it-IT" baseline="0" dirty="0" err="1" smtClean="0"/>
              <a:t>photon</a:t>
            </a:r>
            <a:r>
              <a:rPr lang="it-IT" baseline="0" dirty="0" smtClean="0"/>
              <a:t> per </a:t>
            </a:r>
            <a:r>
              <a:rPr lang="it-IT" baseline="0" dirty="0" err="1" smtClean="0"/>
              <a:t>meter</a:t>
            </a:r>
            <a:r>
              <a:rPr lang="it-IT" baseline="0" dirty="0" smtClean="0"/>
              <a:t> </a:t>
            </a:r>
            <a:r>
              <a:rPr lang="it-IT" baseline="0" dirty="0" err="1" smtClean="0"/>
              <a:t>square</a:t>
            </a:r>
            <a:r>
              <a:rPr lang="it-IT" baseline="0" dirty="0" smtClean="0"/>
              <a:t> per </a:t>
            </a:r>
            <a:r>
              <a:rPr lang="it-IT" baseline="0" dirty="0" err="1" smtClean="0"/>
              <a:t>second</a:t>
            </a:r>
            <a:r>
              <a:rPr lang="it-IT" baseline="0" dirty="0" smtClean="0"/>
              <a:t>, </a:t>
            </a:r>
            <a:r>
              <a:rPr lang="it-IT" baseline="0" dirty="0" err="1" smtClean="0"/>
              <a:t>supports</a:t>
            </a:r>
            <a:r>
              <a:rPr lang="it-IT" baseline="0" dirty="0" smtClean="0"/>
              <a:t> the </a:t>
            </a:r>
            <a:r>
              <a:rPr lang="it-IT" baseline="0" dirty="0" err="1" smtClean="0"/>
              <a:t>development</a:t>
            </a:r>
            <a:r>
              <a:rPr lang="it-IT" baseline="0" dirty="0" smtClean="0"/>
              <a:t> of the </a:t>
            </a:r>
            <a:r>
              <a:rPr lang="it-IT" baseline="0" dirty="0" err="1" smtClean="0"/>
              <a:t>phototrophic</a:t>
            </a:r>
            <a:r>
              <a:rPr lang="it-IT" baseline="0" dirty="0" smtClean="0"/>
              <a:t> </a:t>
            </a:r>
            <a:r>
              <a:rPr lang="it-IT" baseline="0" dirty="0" err="1" smtClean="0"/>
              <a:t>biofilms</a:t>
            </a:r>
            <a:r>
              <a:rPr lang="it-IT" baseline="0" dirty="0" smtClean="0"/>
              <a:t> on the </a:t>
            </a:r>
            <a:r>
              <a:rPr lang="it-IT" baseline="0" dirty="0" err="1" smtClean="0"/>
              <a:t>illuminated</a:t>
            </a:r>
            <a:r>
              <a:rPr lang="it-IT" baseline="0" dirty="0" smtClean="0"/>
              <a:t> </a:t>
            </a:r>
            <a:r>
              <a:rPr lang="it-IT" baseline="0" dirty="0" err="1" smtClean="0"/>
              <a:t>sites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15</a:t>
            </a:fld>
            <a:endParaRPr lang="it-IT"/>
          </a:p>
        </p:txBody>
      </p:sp>
    </p:spTree>
    <p:extLst>
      <p:ext uri="{BB962C8B-B14F-4D97-AF65-F5344CB8AC3E}">
        <p14:creationId xmlns:p14="http://schemas.microsoft.com/office/powerpoint/2010/main" val="93510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In </a:t>
            </a:r>
            <a:r>
              <a:rPr lang="it-IT" dirty="0" err="1" smtClean="0"/>
              <a:t>order</a:t>
            </a:r>
            <a:r>
              <a:rPr lang="it-IT" dirty="0" smtClean="0"/>
              <a:t> to </a:t>
            </a:r>
            <a:r>
              <a:rPr lang="it-IT" dirty="0" err="1" smtClean="0"/>
              <a:t>characterize</a:t>
            </a:r>
            <a:r>
              <a:rPr lang="it-IT" dirty="0" smtClean="0"/>
              <a:t> the </a:t>
            </a:r>
            <a:r>
              <a:rPr lang="it-IT" dirty="0" err="1" smtClean="0"/>
              <a:t>phototrophic</a:t>
            </a:r>
            <a:r>
              <a:rPr lang="it-IT" dirty="0" smtClean="0"/>
              <a:t> </a:t>
            </a:r>
            <a:r>
              <a:rPr lang="it-IT" dirty="0" err="1" smtClean="0"/>
              <a:t>communities</a:t>
            </a:r>
            <a:r>
              <a:rPr lang="it-IT" dirty="0" smtClean="0"/>
              <a:t> </a:t>
            </a:r>
            <a:r>
              <a:rPr lang="it-IT" dirty="0" err="1" smtClean="0"/>
              <a:t>growing</a:t>
            </a:r>
            <a:r>
              <a:rPr lang="it-IT" dirty="0" smtClean="0"/>
              <a:t> on</a:t>
            </a:r>
            <a:r>
              <a:rPr lang="it-IT" baseline="0" dirty="0" smtClean="0"/>
              <a:t> </a:t>
            </a:r>
            <a:r>
              <a:rPr lang="it-IT" baseline="0" dirty="0" err="1" smtClean="0"/>
              <a:t>these</a:t>
            </a:r>
            <a:r>
              <a:rPr lang="it-IT" baseline="0" dirty="0" smtClean="0"/>
              <a:t> </a:t>
            </a:r>
            <a:r>
              <a:rPr lang="it-IT" baseline="0" dirty="0" err="1" smtClean="0"/>
              <a:t>valuable</a:t>
            </a:r>
            <a:r>
              <a:rPr lang="it-IT" baseline="0" dirty="0" smtClean="0"/>
              <a:t> </a:t>
            </a:r>
            <a:r>
              <a:rPr lang="it-IT" baseline="0" dirty="0" err="1" smtClean="0"/>
              <a:t>surface</a:t>
            </a:r>
            <a:r>
              <a:rPr lang="it-IT" baseline="0" dirty="0" smtClean="0"/>
              <a:t> </a:t>
            </a:r>
            <a:r>
              <a:rPr lang="it-IT" baseline="0" dirty="0" err="1" smtClean="0"/>
              <a:t>we</a:t>
            </a:r>
            <a:r>
              <a:rPr lang="it-IT" baseline="0" dirty="0" smtClean="0"/>
              <a:t> use non </a:t>
            </a:r>
            <a:r>
              <a:rPr lang="it-IT" baseline="0" dirty="0" err="1" smtClean="0"/>
              <a:t>destructive</a:t>
            </a:r>
            <a:r>
              <a:rPr lang="it-IT" baseline="0" dirty="0" smtClean="0"/>
              <a:t> and non invasive </a:t>
            </a:r>
            <a:r>
              <a:rPr lang="it-IT" baseline="0" dirty="0" err="1" smtClean="0"/>
              <a:t>techniques</a:t>
            </a:r>
            <a:r>
              <a:rPr lang="it-IT" baseline="0" dirty="0" smtClean="0"/>
              <a:t> to </a:t>
            </a:r>
            <a:r>
              <a:rPr lang="it-IT" baseline="0" dirty="0" err="1" smtClean="0"/>
              <a:t>carry</a:t>
            </a:r>
            <a:r>
              <a:rPr lang="it-IT" baseline="0" dirty="0" smtClean="0"/>
              <a:t> out the </a:t>
            </a:r>
            <a:r>
              <a:rPr lang="it-IT" baseline="0" dirty="0" err="1" smtClean="0"/>
              <a:t>sampling</a:t>
            </a:r>
            <a:r>
              <a:rPr lang="it-IT" baseline="0" dirty="0" smtClean="0"/>
              <a:t>. The </a:t>
            </a:r>
            <a:r>
              <a:rPr lang="it-IT" baseline="0" dirty="0" err="1" smtClean="0"/>
              <a:t>Adhesive</a:t>
            </a:r>
            <a:r>
              <a:rPr lang="it-IT" baseline="0" dirty="0" smtClean="0"/>
              <a:t> tape </a:t>
            </a:r>
            <a:r>
              <a:rPr lang="it-IT" baseline="0" dirty="0" err="1" smtClean="0"/>
              <a:t>method</a:t>
            </a:r>
            <a:r>
              <a:rPr lang="it-IT" baseline="0" dirty="0" smtClean="0"/>
              <a:t> </a:t>
            </a:r>
            <a:r>
              <a:rPr lang="en-GB" sz="1200" b="0" dirty="0" smtClean="0">
                <a:latin typeface="+mn-lt"/>
              </a:rPr>
              <a:t>offers the possibility to sample surface microorganisms and  to get information on their morphology, spatial distribution and relationships with the colonized rock material directly during the observation under different microscopes </a:t>
            </a:r>
            <a:endParaRPr lang="it-IT" sz="1200" b="0" dirty="0" smtClean="0">
              <a:latin typeface="+mn-lt"/>
            </a:endParaRPr>
          </a:p>
          <a:p>
            <a:endParaRPr lang="it-IT" b="0" dirty="0">
              <a:latin typeface="+mn-lt"/>
            </a:endParaRPr>
          </a:p>
        </p:txBody>
      </p:sp>
      <p:sp>
        <p:nvSpPr>
          <p:cNvPr id="4" name="Segnaposto numero diapositiva 3"/>
          <p:cNvSpPr>
            <a:spLocks noGrp="1"/>
          </p:cNvSpPr>
          <p:nvPr>
            <p:ph type="sldNum" sz="quarter" idx="10"/>
          </p:nvPr>
        </p:nvSpPr>
        <p:spPr/>
        <p:txBody>
          <a:bodyPr/>
          <a:lstStyle/>
          <a:p>
            <a:fld id="{5FA09D3D-AE0A-4483-B4DF-83A4A64E63A2}" type="slidenum">
              <a:rPr lang="it-IT" smtClean="0"/>
              <a:t>16</a:t>
            </a:fld>
            <a:endParaRPr lang="it-IT"/>
          </a:p>
        </p:txBody>
      </p:sp>
    </p:spTree>
    <p:extLst>
      <p:ext uri="{BB962C8B-B14F-4D97-AF65-F5344CB8AC3E}">
        <p14:creationId xmlns:p14="http://schemas.microsoft.com/office/powerpoint/2010/main" val="3193177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a:t>
            </a:r>
            <a:r>
              <a:rPr lang="it-IT" baseline="0" dirty="0" smtClean="0"/>
              <a:t> </a:t>
            </a:r>
            <a:r>
              <a:rPr lang="it-IT" baseline="0" dirty="0" err="1" smtClean="0"/>
              <a:t>useful</a:t>
            </a:r>
            <a:r>
              <a:rPr lang="it-IT" baseline="0" dirty="0" smtClean="0"/>
              <a:t> </a:t>
            </a:r>
            <a:r>
              <a:rPr lang="it-IT" baseline="0" dirty="0" err="1" smtClean="0"/>
              <a:t>tool</a:t>
            </a:r>
            <a:r>
              <a:rPr lang="it-IT" baseline="0" dirty="0" smtClean="0"/>
              <a:t> for </a:t>
            </a:r>
            <a:r>
              <a:rPr lang="it-IT" baseline="0" dirty="0" err="1" smtClean="0"/>
              <a:t>this</a:t>
            </a:r>
            <a:r>
              <a:rPr lang="it-IT" baseline="0" dirty="0" smtClean="0"/>
              <a:t> scope </a:t>
            </a:r>
            <a:r>
              <a:rPr lang="it-IT" baseline="0" dirty="0" err="1" smtClean="0"/>
              <a:t>is</a:t>
            </a:r>
            <a:r>
              <a:rPr lang="it-IT" baseline="0" dirty="0" smtClean="0"/>
              <a:t> the </a:t>
            </a:r>
            <a:r>
              <a:rPr lang="it-IT" baseline="0" dirty="0" err="1" smtClean="0"/>
              <a:t>confocal</a:t>
            </a:r>
            <a:r>
              <a:rPr lang="it-IT" baseline="0" dirty="0" smtClean="0"/>
              <a:t> laser scanning </a:t>
            </a:r>
            <a:r>
              <a:rPr lang="it-IT" baseline="0" dirty="0" err="1" smtClean="0"/>
              <a:t>microscope</a:t>
            </a:r>
            <a:r>
              <a:rPr lang="it-IT" baseline="0" dirty="0" smtClean="0"/>
              <a:t>, a </a:t>
            </a:r>
            <a:r>
              <a:rPr lang="it-IT" baseline="0" dirty="0" err="1" smtClean="0"/>
              <a:t>facility</a:t>
            </a:r>
            <a:r>
              <a:rPr lang="it-IT" baseline="0" dirty="0" smtClean="0"/>
              <a:t> </a:t>
            </a:r>
            <a:r>
              <a:rPr lang="it-IT" baseline="0" dirty="0" err="1" smtClean="0"/>
              <a:t>presents</a:t>
            </a:r>
            <a:r>
              <a:rPr lang="it-IT" baseline="0" dirty="0" smtClean="0"/>
              <a:t> </a:t>
            </a:r>
            <a:r>
              <a:rPr lang="it-IT" baseline="0" dirty="0" err="1" smtClean="0"/>
              <a:t>at</a:t>
            </a:r>
            <a:r>
              <a:rPr lang="it-IT" baseline="0" dirty="0" smtClean="0"/>
              <a:t> </a:t>
            </a:r>
            <a:r>
              <a:rPr lang="it-IT" baseline="0" dirty="0" err="1" smtClean="0"/>
              <a:t>our</a:t>
            </a:r>
            <a:r>
              <a:rPr lang="it-IT" baseline="0" dirty="0" smtClean="0"/>
              <a:t> </a:t>
            </a:r>
            <a:r>
              <a:rPr lang="it-IT" baseline="0" dirty="0" err="1" smtClean="0"/>
              <a:t>department</a:t>
            </a:r>
            <a:r>
              <a:rPr lang="it-IT" baseline="0" dirty="0" smtClean="0"/>
              <a:t> of </a:t>
            </a:r>
            <a:r>
              <a:rPr lang="it-IT" baseline="0" dirty="0" err="1" smtClean="0"/>
              <a:t>Biology</a:t>
            </a:r>
            <a:r>
              <a:rPr lang="it-IT" baseline="0" dirty="0" smtClean="0"/>
              <a:t>. With </a:t>
            </a:r>
            <a:r>
              <a:rPr lang="it-IT" baseline="0" dirty="0" err="1" smtClean="0"/>
              <a:t>this</a:t>
            </a:r>
            <a:r>
              <a:rPr lang="it-IT" baseline="0" dirty="0" smtClean="0"/>
              <a:t> </a:t>
            </a:r>
            <a:r>
              <a:rPr lang="it-IT" baseline="0" dirty="0" err="1" smtClean="0"/>
              <a:t>microscope</a:t>
            </a:r>
            <a:r>
              <a:rPr lang="it-IT" baseline="0" dirty="0" smtClean="0"/>
              <a:t> and </a:t>
            </a:r>
            <a:r>
              <a:rPr lang="it-IT" baseline="0" dirty="0" err="1" smtClean="0"/>
              <a:t>thanks</a:t>
            </a:r>
            <a:r>
              <a:rPr lang="it-IT" baseline="0" dirty="0" smtClean="0"/>
              <a:t> to the </a:t>
            </a:r>
            <a:r>
              <a:rPr lang="it-IT" baseline="0" dirty="0" err="1" smtClean="0"/>
              <a:t>autofluorescence</a:t>
            </a:r>
            <a:r>
              <a:rPr lang="it-IT" baseline="0" dirty="0" smtClean="0"/>
              <a:t> </a:t>
            </a:r>
            <a:r>
              <a:rPr lang="it-IT" baseline="0" dirty="0" err="1" smtClean="0"/>
              <a:t>properties</a:t>
            </a:r>
            <a:r>
              <a:rPr lang="it-IT" baseline="0" dirty="0" smtClean="0"/>
              <a:t> of </a:t>
            </a:r>
            <a:r>
              <a:rPr lang="it-IT" baseline="0" dirty="0" err="1" smtClean="0"/>
              <a:t>phototrophic</a:t>
            </a:r>
            <a:r>
              <a:rPr lang="it-IT" baseline="0" dirty="0" smtClean="0"/>
              <a:t> </a:t>
            </a:r>
            <a:r>
              <a:rPr lang="it-IT" baseline="0" dirty="0" err="1" smtClean="0"/>
              <a:t>organisms</a:t>
            </a:r>
            <a:r>
              <a:rPr lang="it-IT" baseline="0" dirty="0" smtClean="0"/>
              <a:t> </a:t>
            </a:r>
            <a:r>
              <a:rPr lang="it-IT" baseline="0" dirty="0" err="1" smtClean="0"/>
              <a:t>growing</a:t>
            </a:r>
            <a:r>
              <a:rPr lang="it-IT" baseline="0" dirty="0" smtClean="0"/>
              <a:t> on </a:t>
            </a:r>
            <a:r>
              <a:rPr lang="it-IT" baseline="0" dirty="0" err="1" smtClean="0"/>
              <a:t>stone</a:t>
            </a:r>
            <a:r>
              <a:rPr lang="it-IT" baseline="0" dirty="0" smtClean="0"/>
              <a:t> </a:t>
            </a:r>
            <a:r>
              <a:rPr lang="it-IT" baseline="0" dirty="0" err="1" smtClean="0"/>
              <a:t>monuments</a:t>
            </a:r>
            <a:r>
              <a:rPr lang="it-IT" baseline="0" dirty="0" smtClean="0"/>
              <a:t> </a:t>
            </a:r>
            <a:r>
              <a:rPr lang="it-IT" baseline="0" dirty="0" err="1" smtClean="0"/>
              <a:t>it</a:t>
            </a:r>
            <a:r>
              <a:rPr lang="it-IT" baseline="0" dirty="0" smtClean="0"/>
              <a:t> </a:t>
            </a:r>
            <a:r>
              <a:rPr lang="it-IT" baseline="0" dirty="0" err="1" smtClean="0"/>
              <a:t>is</a:t>
            </a:r>
            <a:r>
              <a:rPr lang="it-IT" baseline="0" dirty="0" smtClean="0"/>
              <a:t> </a:t>
            </a:r>
            <a:r>
              <a:rPr lang="it-IT" baseline="0" dirty="0" err="1" smtClean="0"/>
              <a:t>possible</a:t>
            </a:r>
            <a:r>
              <a:rPr lang="it-IT" baseline="0" dirty="0" smtClean="0"/>
              <a:t> to </a:t>
            </a:r>
            <a:r>
              <a:rPr lang="it-IT" baseline="0" dirty="0" err="1" smtClean="0"/>
              <a:t>acquire</a:t>
            </a:r>
            <a:r>
              <a:rPr lang="it-IT" baseline="0" dirty="0" smtClean="0"/>
              <a:t> </a:t>
            </a:r>
            <a:r>
              <a:rPr lang="it-IT" baseline="0" dirty="0" err="1" smtClean="0"/>
              <a:t>bidimensional</a:t>
            </a:r>
            <a:r>
              <a:rPr lang="it-IT" baseline="0" dirty="0" smtClean="0"/>
              <a:t> </a:t>
            </a:r>
            <a:r>
              <a:rPr lang="it-IT" baseline="0" dirty="0" err="1" smtClean="0"/>
              <a:t>imaging</a:t>
            </a:r>
            <a:r>
              <a:rPr lang="it-IT" baseline="0" dirty="0" smtClean="0"/>
              <a:t> of the </a:t>
            </a:r>
            <a:r>
              <a:rPr lang="it-IT" baseline="0" dirty="0" err="1" smtClean="0"/>
              <a:t>biofilms</a:t>
            </a:r>
            <a:r>
              <a:rPr lang="it-IT" baseline="0" dirty="0" smtClean="0"/>
              <a:t> by </a:t>
            </a:r>
            <a:r>
              <a:rPr lang="it-IT" baseline="0" dirty="0" err="1" smtClean="0"/>
              <a:t>direct</a:t>
            </a:r>
            <a:r>
              <a:rPr lang="it-IT" baseline="0" dirty="0" smtClean="0"/>
              <a:t> </a:t>
            </a:r>
            <a:r>
              <a:rPr lang="it-IT" baseline="0" dirty="0" err="1" smtClean="0"/>
              <a:t>observation</a:t>
            </a:r>
            <a:r>
              <a:rPr lang="it-IT" baseline="0" dirty="0" smtClean="0"/>
              <a:t> of the </a:t>
            </a:r>
            <a:r>
              <a:rPr lang="it-IT" baseline="0" dirty="0" err="1" smtClean="0"/>
              <a:t>adhesive</a:t>
            </a:r>
            <a:r>
              <a:rPr lang="it-IT" baseline="0" dirty="0" smtClean="0"/>
              <a:t> tape strip. </a:t>
            </a:r>
            <a:r>
              <a:rPr lang="it-IT" baseline="0" dirty="0" err="1" smtClean="0"/>
              <a:t>As</a:t>
            </a:r>
            <a:r>
              <a:rPr lang="it-IT" baseline="0" dirty="0" smtClean="0"/>
              <a:t> </a:t>
            </a:r>
            <a:r>
              <a:rPr lang="it-IT" baseline="0" dirty="0" err="1" smtClean="0"/>
              <a:t>you</a:t>
            </a:r>
            <a:r>
              <a:rPr lang="it-IT" baseline="0" dirty="0" smtClean="0"/>
              <a:t> can </a:t>
            </a:r>
            <a:r>
              <a:rPr lang="it-IT" baseline="0" dirty="0" err="1" smtClean="0"/>
              <a:t>see</a:t>
            </a:r>
            <a:r>
              <a:rPr lang="it-IT" baseline="0" dirty="0" smtClean="0"/>
              <a:t> in the images, </a:t>
            </a:r>
            <a:r>
              <a:rPr lang="it-IT" baseline="0" dirty="0" err="1" smtClean="0"/>
              <a:t>it</a:t>
            </a:r>
            <a:r>
              <a:rPr lang="it-IT" baseline="0" dirty="0" smtClean="0"/>
              <a:t> </a:t>
            </a:r>
            <a:r>
              <a:rPr lang="it-IT" baseline="0" dirty="0" err="1" smtClean="0"/>
              <a:t>allows</a:t>
            </a:r>
            <a:r>
              <a:rPr lang="it-IT" baseline="0" dirty="0" smtClean="0"/>
              <a:t> to investigate the </a:t>
            </a:r>
            <a:r>
              <a:rPr lang="it-IT" baseline="0" dirty="0" err="1" smtClean="0"/>
              <a:t>biodiversity</a:t>
            </a:r>
            <a:r>
              <a:rPr lang="it-IT" baseline="0" dirty="0" smtClean="0"/>
              <a:t> of </a:t>
            </a:r>
            <a:r>
              <a:rPr lang="it-IT" baseline="0" dirty="0" err="1" smtClean="0"/>
              <a:t>this</a:t>
            </a:r>
            <a:r>
              <a:rPr lang="it-IT" baseline="0" dirty="0" smtClean="0"/>
              <a:t> community and to </a:t>
            </a:r>
            <a:r>
              <a:rPr lang="it-IT" baseline="0" dirty="0" err="1" smtClean="0"/>
              <a:t>understand</a:t>
            </a:r>
            <a:r>
              <a:rPr lang="it-IT" baseline="0" dirty="0" smtClean="0"/>
              <a:t> the </a:t>
            </a:r>
            <a:r>
              <a:rPr lang="it-IT" baseline="0" dirty="0" err="1" smtClean="0"/>
              <a:t>strict</a:t>
            </a:r>
            <a:r>
              <a:rPr lang="it-IT" baseline="0" dirty="0" smtClean="0"/>
              <a:t> </a:t>
            </a:r>
            <a:r>
              <a:rPr lang="it-IT" baseline="0" dirty="0" err="1" smtClean="0"/>
              <a:t>relationship</a:t>
            </a:r>
            <a:r>
              <a:rPr lang="it-IT" baseline="0" dirty="0" smtClean="0"/>
              <a:t> </a:t>
            </a:r>
            <a:r>
              <a:rPr lang="it-IT" baseline="0" dirty="0" err="1" smtClean="0"/>
              <a:t>among</a:t>
            </a:r>
            <a:r>
              <a:rPr lang="it-IT" baseline="0" dirty="0" smtClean="0"/>
              <a:t> the </a:t>
            </a:r>
            <a:r>
              <a:rPr lang="it-IT" baseline="0" dirty="0" err="1" smtClean="0"/>
              <a:t>different</a:t>
            </a:r>
            <a:r>
              <a:rPr lang="it-IT" baseline="0" dirty="0" smtClean="0"/>
              <a:t> </a:t>
            </a:r>
            <a:r>
              <a:rPr lang="it-IT" baseline="0" dirty="0" err="1" smtClean="0"/>
              <a:t>phototrophs</a:t>
            </a:r>
            <a:r>
              <a:rPr lang="it-IT" baseline="0" dirty="0" smtClean="0"/>
              <a:t> </a:t>
            </a:r>
            <a:r>
              <a:rPr lang="it-IT" baseline="0" dirty="0" err="1" smtClean="0"/>
              <a:t>present</a:t>
            </a:r>
            <a:r>
              <a:rPr lang="it-IT" baseline="0" dirty="0" smtClean="0"/>
              <a:t> in the </a:t>
            </a:r>
            <a:r>
              <a:rPr lang="it-IT" baseline="0" dirty="0" err="1" smtClean="0"/>
              <a:t>biofilm</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17</a:t>
            </a:fld>
            <a:endParaRPr lang="it-IT"/>
          </a:p>
        </p:txBody>
      </p:sp>
    </p:spTree>
    <p:extLst>
      <p:ext uri="{BB962C8B-B14F-4D97-AF65-F5344CB8AC3E}">
        <p14:creationId xmlns:p14="http://schemas.microsoft.com/office/powerpoint/2010/main" val="306996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These</a:t>
            </a:r>
            <a:r>
              <a:rPr lang="it-IT" baseline="0" dirty="0" smtClean="0"/>
              <a:t> </a:t>
            </a:r>
            <a:r>
              <a:rPr lang="it-IT" baseline="0" dirty="0" err="1" smtClean="0"/>
              <a:t>studies</a:t>
            </a:r>
            <a:r>
              <a:rPr lang="it-IT" baseline="0" dirty="0" smtClean="0"/>
              <a:t> </a:t>
            </a:r>
            <a:r>
              <a:rPr lang="it-IT" baseline="0" dirty="0" err="1" smtClean="0"/>
              <a:t>showed</a:t>
            </a:r>
            <a:r>
              <a:rPr lang="it-IT" baseline="0" dirty="0" smtClean="0"/>
              <a:t> </a:t>
            </a:r>
            <a:r>
              <a:rPr lang="it-IT" baseline="0" dirty="0" err="1" smtClean="0"/>
              <a:t>that</a:t>
            </a:r>
            <a:r>
              <a:rPr lang="it-IT" baseline="0" dirty="0" smtClean="0"/>
              <a:t> the </a:t>
            </a:r>
            <a:r>
              <a:rPr lang="it-IT" baseline="0" dirty="0" err="1" smtClean="0"/>
              <a:t>biofilms</a:t>
            </a:r>
            <a:r>
              <a:rPr lang="it-IT" baseline="0" dirty="0" smtClean="0"/>
              <a:t> are </a:t>
            </a:r>
            <a:r>
              <a:rPr lang="it-IT" baseline="0" dirty="0" err="1" smtClean="0"/>
              <a:t>mainly</a:t>
            </a:r>
            <a:r>
              <a:rPr lang="it-IT" baseline="0" dirty="0" smtClean="0"/>
              <a:t> </a:t>
            </a:r>
            <a:r>
              <a:rPr lang="it-IT" baseline="0" dirty="0" err="1" smtClean="0"/>
              <a:t>composed</a:t>
            </a:r>
            <a:r>
              <a:rPr lang="it-IT" baseline="0" dirty="0" smtClean="0"/>
              <a:t> by </a:t>
            </a:r>
            <a:r>
              <a:rPr lang="it-IT" baseline="0" dirty="0" err="1" smtClean="0"/>
              <a:t>cyanobacteria</a:t>
            </a:r>
            <a:r>
              <a:rPr lang="it-IT" baseline="0" dirty="0" smtClean="0"/>
              <a:t> </a:t>
            </a:r>
            <a:r>
              <a:rPr lang="it-IT" baseline="0" dirty="0" err="1" smtClean="0"/>
              <a:t>along</a:t>
            </a:r>
            <a:r>
              <a:rPr lang="it-IT" baseline="0" dirty="0" smtClean="0"/>
              <a:t> with </a:t>
            </a:r>
            <a:r>
              <a:rPr lang="it-IT" baseline="0" dirty="0" err="1" smtClean="0"/>
              <a:t>bacteria</a:t>
            </a:r>
            <a:r>
              <a:rPr lang="it-IT" baseline="0" dirty="0" smtClean="0"/>
              <a:t>, </a:t>
            </a:r>
            <a:r>
              <a:rPr lang="it-IT" baseline="0" dirty="0" err="1" smtClean="0"/>
              <a:t>mosses</a:t>
            </a:r>
            <a:r>
              <a:rPr lang="it-IT" baseline="0" dirty="0" smtClean="0"/>
              <a:t> and </a:t>
            </a:r>
            <a:r>
              <a:rPr lang="it-IT" baseline="0" dirty="0" err="1" smtClean="0"/>
              <a:t>microalgae</a:t>
            </a:r>
            <a:r>
              <a:rPr lang="it-IT" baseline="0" dirty="0" smtClean="0"/>
              <a:t>. </a:t>
            </a:r>
            <a:r>
              <a:rPr lang="it-IT" baseline="0" dirty="0" err="1" smtClean="0"/>
              <a:t>Among</a:t>
            </a:r>
            <a:r>
              <a:rPr lang="it-IT" baseline="0" dirty="0" smtClean="0"/>
              <a:t> the </a:t>
            </a:r>
            <a:r>
              <a:rPr lang="it-IT" baseline="0" dirty="0" err="1" smtClean="0"/>
              <a:t>cyanobacteria</a:t>
            </a:r>
            <a:r>
              <a:rPr lang="it-IT" baseline="0" dirty="0" smtClean="0"/>
              <a:t> </a:t>
            </a:r>
            <a:r>
              <a:rPr lang="it-IT" baseline="0" dirty="0" err="1" smtClean="0"/>
              <a:t>there</a:t>
            </a:r>
            <a:r>
              <a:rPr lang="it-IT" baseline="0" dirty="0" smtClean="0"/>
              <a:t> are some </a:t>
            </a:r>
            <a:r>
              <a:rPr lang="it-IT" baseline="0" dirty="0" err="1" smtClean="0"/>
              <a:t>species</a:t>
            </a:r>
            <a:r>
              <a:rPr lang="it-IT" baseline="0" dirty="0" smtClean="0"/>
              <a:t> </a:t>
            </a:r>
            <a:r>
              <a:rPr lang="it-IT" baseline="0" dirty="0" err="1" smtClean="0"/>
              <a:t>highly</a:t>
            </a:r>
            <a:r>
              <a:rPr lang="it-IT" baseline="0" dirty="0" smtClean="0"/>
              <a:t> </a:t>
            </a:r>
            <a:r>
              <a:rPr lang="it-IT" baseline="0" dirty="0" err="1" smtClean="0"/>
              <a:t>biodeteriogenic</a:t>
            </a:r>
            <a:r>
              <a:rPr lang="it-IT" baseline="0" dirty="0" smtClean="0"/>
              <a:t> due to </a:t>
            </a:r>
            <a:r>
              <a:rPr lang="it-IT" baseline="0" dirty="0" err="1" smtClean="0"/>
              <a:t>their</a:t>
            </a:r>
            <a:r>
              <a:rPr lang="it-IT" baseline="0" dirty="0" smtClean="0"/>
              <a:t> </a:t>
            </a:r>
            <a:r>
              <a:rPr lang="it-IT" baseline="0" dirty="0" err="1" smtClean="0"/>
              <a:t>ability</a:t>
            </a:r>
            <a:r>
              <a:rPr lang="it-IT" baseline="0" dirty="0" smtClean="0"/>
              <a:t> to precipitate </a:t>
            </a:r>
            <a:r>
              <a:rPr lang="it-IT" baseline="0" dirty="0" err="1" smtClean="0"/>
              <a:t>calcium</a:t>
            </a:r>
            <a:r>
              <a:rPr lang="it-IT" baseline="0" dirty="0" smtClean="0"/>
              <a:t> carbonate and </a:t>
            </a:r>
            <a:r>
              <a:rPr lang="it-IT" baseline="0" dirty="0" err="1" smtClean="0"/>
              <a:t>other</a:t>
            </a:r>
            <a:r>
              <a:rPr lang="it-IT" baseline="0" dirty="0" smtClean="0"/>
              <a:t> </a:t>
            </a:r>
            <a:r>
              <a:rPr lang="it-IT" baseline="0" dirty="0" err="1" smtClean="0"/>
              <a:t>minerals</a:t>
            </a:r>
            <a:r>
              <a:rPr lang="it-IT" baseline="0" dirty="0" smtClean="0"/>
              <a:t> by </a:t>
            </a:r>
            <a:r>
              <a:rPr lang="it-IT" baseline="0" dirty="0" err="1" smtClean="0"/>
              <a:t>demineralization</a:t>
            </a:r>
            <a:r>
              <a:rPr lang="it-IT" baseline="0" dirty="0" smtClean="0"/>
              <a:t> of the </a:t>
            </a:r>
            <a:r>
              <a:rPr lang="it-IT" baseline="0" dirty="0" err="1" smtClean="0"/>
              <a:t>substratum</a:t>
            </a:r>
            <a:r>
              <a:rPr lang="it-IT" baseline="0" dirty="0" smtClean="0"/>
              <a:t> and re-</a:t>
            </a:r>
            <a:r>
              <a:rPr lang="it-IT" baseline="0" dirty="0" err="1" smtClean="0"/>
              <a:t>precipitation</a:t>
            </a:r>
            <a:r>
              <a:rPr lang="it-IT" baseline="0" dirty="0" smtClean="0"/>
              <a:t> on </a:t>
            </a:r>
            <a:r>
              <a:rPr lang="it-IT" baseline="0" dirty="0" err="1" smtClean="0"/>
              <a:t>their</a:t>
            </a:r>
            <a:r>
              <a:rPr lang="it-IT" baseline="0" dirty="0" smtClean="0"/>
              <a:t> </a:t>
            </a:r>
            <a:r>
              <a:rPr lang="it-IT" baseline="0" dirty="0" err="1" smtClean="0"/>
              <a:t>polysaccharidic</a:t>
            </a:r>
            <a:r>
              <a:rPr lang="it-IT" baseline="0" dirty="0" smtClean="0"/>
              <a:t> </a:t>
            </a:r>
            <a:r>
              <a:rPr lang="it-IT" baseline="0" dirty="0" err="1" smtClean="0"/>
              <a:t>sheaths</a:t>
            </a:r>
            <a:r>
              <a:rPr lang="it-IT" baseline="0" dirty="0" smtClean="0"/>
              <a:t>. </a:t>
            </a:r>
            <a:r>
              <a:rPr lang="it-IT" baseline="0" dirty="0" err="1" smtClean="0"/>
              <a:t>It</a:t>
            </a:r>
            <a:r>
              <a:rPr lang="it-IT" baseline="0" dirty="0" smtClean="0"/>
              <a:t> </a:t>
            </a:r>
            <a:r>
              <a:rPr lang="it-IT" baseline="0" dirty="0" err="1" smtClean="0"/>
              <a:t>is</a:t>
            </a:r>
            <a:r>
              <a:rPr lang="it-IT" baseline="0" dirty="0" smtClean="0"/>
              <a:t> </a:t>
            </a:r>
            <a:r>
              <a:rPr lang="it-IT" baseline="0" dirty="0" err="1" smtClean="0"/>
              <a:t>thus</a:t>
            </a:r>
            <a:r>
              <a:rPr lang="it-IT" baseline="0" dirty="0" smtClean="0"/>
              <a:t> </a:t>
            </a:r>
            <a:r>
              <a:rPr lang="it-IT" baseline="0" dirty="0" err="1" smtClean="0"/>
              <a:t>fundamental</a:t>
            </a:r>
            <a:r>
              <a:rPr lang="it-IT" baseline="0" dirty="0" smtClean="0"/>
              <a:t> to </a:t>
            </a:r>
            <a:r>
              <a:rPr lang="it-IT" baseline="0" dirty="0" err="1" smtClean="0"/>
              <a:t>widening</a:t>
            </a:r>
            <a:r>
              <a:rPr lang="it-IT" baseline="0" dirty="0" smtClean="0"/>
              <a:t> the </a:t>
            </a:r>
            <a:r>
              <a:rPr lang="it-IT" baseline="0" dirty="0" err="1" smtClean="0"/>
              <a:t>knowledge</a:t>
            </a:r>
            <a:r>
              <a:rPr lang="it-IT" baseline="0" dirty="0" smtClean="0"/>
              <a:t> on the </a:t>
            </a:r>
            <a:r>
              <a:rPr lang="it-IT" baseline="0" dirty="0" err="1" smtClean="0"/>
              <a:t>composition</a:t>
            </a:r>
            <a:r>
              <a:rPr lang="it-IT" baseline="0" dirty="0" smtClean="0"/>
              <a:t> of the </a:t>
            </a:r>
            <a:r>
              <a:rPr lang="it-IT" baseline="0" dirty="0" err="1" smtClean="0"/>
              <a:t>biofilms</a:t>
            </a:r>
            <a:r>
              <a:rPr lang="it-IT" baseline="0" dirty="0" smtClean="0"/>
              <a:t> in </a:t>
            </a:r>
            <a:r>
              <a:rPr lang="it-IT" baseline="0" dirty="0" err="1" smtClean="0"/>
              <a:t>order</a:t>
            </a:r>
            <a:r>
              <a:rPr lang="it-IT" baseline="0" dirty="0" smtClean="0"/>
              <a:t> to </a:t>
            </a:r>
            <a:r>
              <a:rPr lang="it-IT" baseline="0" dirty="0" err="1" smtClean="0"/>
              <a:t>apply</a:t>
            </a:r>
            <a:r>
              <a:rPr lang="it-IT" baseline="0" dirty="0" smtClean="0"/>
              <a:t> </a:t>
            </a:r>
            <a:r>
              <a:rPr lang="it-IT" baseline="0" dirty="0" err="1" smtClean="0"/>
              <a:t>specific</a:t>
            </a:r>
            <a:r>
              <a:rPr lang="it-IT" baseline="0" dirty="0" smtClean="0"/>
              <a:t> preventive </a:t>
            </a:r>
            <a:r>
              <a:rPr lang="it-IT" baseline="0" dirty="0" err="1" smtClean="0"/>
              <a:t>strategies</a:t>
            </a:r>
            <a:r>
              <a:rPr lang="it-IT" baseline="0" dirty="0" smtClean="0"/>
              <a:t> to </a:t>
            </a:r>
            <a:r>
              <a:rPr lang="it-IT" baseline="0" dirty="0" err="1" smtClean="0"/>
              <a:t>limit</a:t>
            </a:r>
            <a:r>
              <a:rPr lang="it-IT" baseline="0" dirty="0" smtClean="0"/>
              <a:t> or </a:t>
            </a:r>
            <a:r>
              <a:rPr lang="it-IT" baseline="0" dirty="0" err="1" smtClean="0"/>
              <a:t>deter</a:t>
            </a:r>
            <a:r>
              <a:rPr lang="it-IT" baseline="0" dirty="0" smtClean="0"/>
              <a:t> the </a:t>
            </a:r>
            <a:r>
              <a:rPr lang="it-IT" baseline="0" dirty="0" err="1" smtClean="0"/>
              <a:t>microbial</a:t>
            </a:r>
            <a:r>
              <a:rPr lang="it-IT" baseline="0" dirty="0" smtClean="0"/>
              <a:t> </a:t>
            </a:r>
            <a:r>
              <a:rPr lang="it-IT" baseline="0" dirty="0" err="1" smtClean="0"/>
              <a:t>growth</a:t>
            </a:r>
            <a:r>
              <a:rPr lang="it-IT" baseline="0" dirty="0" smtClean="0"/>
              <a:t> on </a:t>
            </a:r>
            <a:r>
              <a:rPr lang="it-IT" baseline="0" dirty="0" err="1" smtClean="0"/>
              <a:t>these</a:t>
            </a:r>
            <a:r>
              <a:rPr lang="it-IT" baseline="0" dirty="0" smtClean="0"/>
              <a:t> </a:t>
            </a:r>
            <a:r>
              <a:rPr lang="it-IT" baseline="0" dirty="0" err="1" smtClean="0"/>
              <a:t>valuable</a:t>
            </a:r>
            <a:r>
              <a:rPr lang="it-IT" baseline="0" dirty="0" smtClean="0"/>
              <a:t> </a:t>
            </a:r>
            <a:r>
              <a:rPr lang="it-IT" baseline="0" dirty="0" err="1" smtClean="0"/>
              <a:t>surface</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18</a:t>
            </a:fld>
            <a:endParaRPr lang="it-IT"/>
          </a:p>
        </p:txBody>
      </p:sp>
    </p:spTree>
    <p:extLst>
      <p:ext uri="{BB962C8B-B14F-4D97-AF65-F5344CB8AC3E}">
        <p14:creationId xmlns:p14="http://schemas.microsoft.com/office/powerpoint/2010/main" val="293790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0B771F1-E5F9-4F5B-A02D-B73448CC4708}" type="slidenum">
              <a:rPr lang="it-IT" sz="1200">
                <a:solidFill>
                  <a:srgbClr val="000000"/>
                </a:solidFill>
              </a:rPr>
              <a:pPr eaLnBrk="1" hangingPunct="1"/>
              <a:t>19</a:t>
            </a:fld>
            <a:endParaRPr lang="it-IT"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it-IT" dirty="0" smtClean="0"/>
              <a:t>In</a:t>
            </a:r>
            <a:r>
              <a:rPr lang="it-IT" baseline="0" dirty="0" smtClean="0"/>
              <a:t> the frame of an EU </a:t>
            </a:r>
            <a:r>
              <a:rPr lang="it-IT" baseline="0" dirty="0" err="1" smtClean="0"/>
              <a:t>project</a:t>
            </a:r>
            <a:r>
              <a:rPr lang="it-IT" baseline="0" dirty="0" smtClean="0"/>
              <a:t> </a:t>
            </a:r>
            <a:r>
              <a:rPr lang="it-IT" baseline="0" dirty="0" err="1" smtClean="0"/>
              <a:t>we</a:t>
            </a:r>
            <a:r>
              <a:rPr lang="it-IT" baseline="0" dirty="0" smtClean="0"/>
              <a:t> </a:t>
            </a:r>
            <a:r>
              <a:rPr lang="it-IT" baseline="0" dirty="0" err="1" smtClean="0"/>
              <a:t>tested</a:t>
            </a:r>
            <a:r>
              <a:rPr lang="it-IT" baseline="0" dirty="0" smtClean="0"/>
              <a:t> </a:t>
            </a:r>
            <a:r>
              <a:rPr lang="it-IT" baseline="0" dirty="0" err="1" smtClean="0"/>
              <a:t>monochromatic</a:t>
            </a:r>
            <a:r>
              <a:rPr lang="it-IT" baseline="0" dirty="0" smtClean="0"/>
              <a:t> light </a:t>
            </a:r>
            <a:r>
              <a:rPr lang="it-IT" baseline="0" dirty="0" err="1" smtClean="0"/>
              <a:t>as</a:t>
            </a:r>
            <a:r>
              <a:rPr lang="it-IT" baseline="0" dirty="0" smtClean="0"/>
              <a:t> a preventive </a:t>
            </a:r>
            <a:r>
              <a:rPr lang="it-IT" baseline="0" dirty="0" err="1" smtClean="0"/>
              <a:t>strategy</a:t>
            </a:r>
            <a:r>
              <a:rPr lang="it-IT" baseline="0" dirty="0" smtClean="0"/>
              <a:t> to </a:t>
            </a:r>
            <a:r>
              <a:rPr lang="it-IT" baseline="0" dirty="0" err="1" smtClean="0"/>
              <a:t>deter</a:t>
            </a:r>
            <a:r>
              <a:rPr lang="it-IT" baseline="0" dirty="0" smtClean="0"/>
              <a:t> </a:t>
            </a:r>
            <a:r>
              <a:rPr lang="it-IT" baseline="0" dirty="0" err="1" smtClean="0"/>
              <a:t>microalgal</a:t>
            </a:r>
            <a:r>
              <a:rPr lang="it-IT" baseline="0" dirty="0" smtClean="0"/>
              <a:t> </a:t>
            </a:r>
            <a:r>
              <a:rPr lang="it-IT" baseline="0" dirty="0" err="1" smtClean="0"/>
              <a:t>growth</a:t>
            </a:r>
            <a:r>
              <a:rPr lang="it-IT" baseline="0" dirty="0" smtClean="0"/>
              <a:t> inside a </a:t>
            </a:r>
            <a:r>
              <a:rPr lang="it-IT" baseline="0" dirty="0" err="1" smtClean="0"/>
              <a:t>Cubiculum</a:t>
            </a:r>
            <a:r>
              <a:rPr lang="it-IT" baseline="0" dirty="0" smtClean="0"/>
              <a:t> in the </a:t>
            </a:r>
            <a:r>
              <a:rPr lang="it-IT" baseline="0" dirty="0" err="1" smtClean="0"/>
              <a:t>Catacomb</a:t>
            </a:r>
            <a:r>
              <a:rPr lang="it-IT" baseline="0" dirty="0" smtClean="0"/>
              <a:t> of s. </a:t>
            </a:r>
            <a:r>
              <a:rPr lang="it-IT" baseline="0" dirty="0" err="1" smtClean="0"/>
              <a:t>Callistus</a:t>
            </a:r>
            <a:r>
              <a:rPr lang="it-IT" baseline="0" dirty="0" smtClean="0"/>
              <a:t>. </a:t>
            </a:r>
            <a:r>
              <a:rPr lang="it-IT" baseline="0" dirty="0" err="1" smtClean="0"/>
              <a:t>After</a:t>
            </a:r>
            <a:r>
              <a:rPr lang="it-IT" baseline="0" dirty="0" smtClean="0"/>
              <a:t> the </a:t>
            </a:r>
            <a:r>
              <a:rPr lang="it-IT" baseline="0" dirty="0" err="1" smtClean="0"/>
              <a:t>installation</a:t>
            </a:r>
            <a:r>
              <a:rPr lang="it-IT" baseline="0" dirty="0" smtClean="0"/>
              <a:t> of a blue </a:t>
            </a:r>
            <a:r>
              <a:rPr lang="it-IT" baseline="0" dirty="0" err="1" smtClean="0"/>
              <a:t>monochromatic</a:t>
            </a:r>
            <a:r>
              <a:rPr lang="it-IT" baseline="0" dirty="0" smtClean="0"/>
              <a:t> </a:t>
            </a:r>
            <a:r>
              <a:rPr lang="it-IT" baseline="0" dirty="0" err="1" smtClean="0"/>
              <a:t>lamp</a:t>
            </a:r>
            <a:r>
              <a:rPr lang="it-IT" baseline="0" dirty="0" smtClean="0"/>
              <a:t> inside the </a:t>
            </a:r>
            <a:r>
              <a:rPr lang="it-IT" baseline="0" dirty="0" err="1" smtClean="0"/>
              <a:t>cubiculum</a:t>
            </a:r>
            <a:r>
              <a:rPr lang="it-IT" baseline="0" dirty="0" smtClean="0"/>
              <a:t> the </a:t>
            </a:r>
            <a:r>
              <a:rPr lang="it-IT" baseline="0" dirty="0" err="1" smtClean="0"/>
              <a:t>phototrophic</a:t>
            </a:r>
            <a:r>
              <a:rPr lang="it-IT" baseline="0" dirty="0" smtClean="0"/>
              <a:t> </a:t>
            </a:r>
            <a:r>
              <a:rPr lang="it-IT" baseline="0" dirty="0" err="1" smtClean="0"/>
              <a:t>biofilms</a:t>
            </a:r>
            <a:r>
              <a:rPr lang="it-IT" baseline="0" dirty="0" smtClean="0"/>
              <a:t> </a:t>
            </a:r>
            <a:r>
              <a:rPr lang="it-IT" baseline="0" dirty="0" err="1" smtClean="0"/>
              <a:t>were</a:t>
            </a:r>
            <a:r>
              <a:rPr lang="it-IT" baseline="0" dirty="0" smtClean="0"/>
              <a:t> </a:t>
            </a:r>
            <a:r>
              <a:rPr lang="it-IT" baseline="0" dirty="0" err="1" smtClean="0"/>
              <a:t>not</a:t>
            </a:r>
            <a:r>
              <a:rPr lang="it-IT" baseline="0" dirty="0" smtClean="0"/>
              <a:t> </a:t>
            </a:r>
            <a:r>
              <a:rPr lang="it-IT" baseline="0" dirty="0" err="1" smtClean="0"/>
              <a:t>able</a:t>
            </a:r>
            <a:r>
              <a:rPr lang="it-IT" baseline="0" dirty="0" smtClean="0"/>
              <a:t> to </a:t>
            </a:r>
            <a:r>
              <a:rPr lang="it-IT" baseline="0" dirty="0" err="1" smtClean="0"/>
              <a:t>grow</a:t>
            </a:r>
            <a:r>
              <a:rPr lang="it-IT" baseline="0" dirty="0" smtClean="0"/>
              <a:t> and </a:t>
            </a:r>
            <a:r>
              <a:rPr lang="it-IT" baseline="0" dirty="0" err="1" smtClean="0"/>
              <a:t>disappeared</a:t>
            </a:r>
            <a:r>
              <a:rPr lang="it-IT" baseline="0" dirty="0" smtClean="0"/>
              <a:t> from the </a:t>
            </a:r>
            <a:r>
              <a:rPr lang="it-IT" baseline="0" dirty="0" err="1" smtClean="0"/>
              <a:t>painted</a:t>
            </a:r>
            <a:r>
              <a:rPr lang="it-IT" baseline="0" dirty="0" smtClean="0"/>
              <a:t> </a:t>
            </a:r>
            <a:r>
              <a:rPr lang="it-IT" baseline="0" dirty="0" err="1" smtClean="0"/>
              <a:t>surfaces</a:t>
            </a:r>
            <a:r>
              <a:rPr lang="it-IT" baseline="0" dirty="0" smtClean="0"/>
              <a:t>  </a:t>
            </a:r>
            <a:endParaRPr lang="it-IT"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Portable</a:t>
            </a:r>
            <a:r>
              <a:rPr lang="it-IT" dirty="0" smtClean="0"/>
              <a:t> and non invasive </a:t>
            </a:r>
            <a:r>
              <a:rPr lang="it-IT" dirty="0" err="1" smtClean="0"/>
              <a:t>instrumentation</a:t>
            </a:r>
            <a:r>
              <a:rPr lang="it-IT" dirty="0" smtClean="0"/>
              <a:t> are </a:t>
            </a:r>
            <a:r>
              <a:rPr lang="it-IT" dirty="0" err="1" smtClean="0"/>
              <a:t>very</a:t>
            </a:r>
            <a:r>
              <a:rPr lang="it-IT" dirty="0" smtClean="0"/>
              <a:t> </a:t>
            </a:r>
            <a:r>
              <a:rPr lang="it-IT" dirty="0" err="1" smtClean="0"/>
              <a:t>useful</a:t>
            </a:r>
            <a:r>
              <a:rPr lang="it-IT" dirty="0" smtClean="0"/>
              <a:t> to </a:t>
            </a:r>
            <a:r>
              <a:rPr lang="it-IT" dirty="0" err="1" smtClean="0"/>
              <a:t>these</a:t>
            </a:r>
            <a:r>
              <a:rPr lang="it-IT" dirty="0" smtClean="0"/>
              <a:t> </a:t>
            </a:r>
            <a:r>
              <a:rPr lang="it-IT" dirty="0" err="1" smtClean="0"/>
              <a:t>studies</a:t>
            </a:r>
            <a:r>
              <a:rPr lang="it-IT" dirty="0" smtClean="0"/>
              <a:t> </a:t>
            </a:r>
            <a:r>
              <a:rPr lang="it-IT" dirty="0" err="1" smtClean="0"/>
              <a:t>such</a:t>
            </a:r>
            <a:r>
              <a:rPr lang="it-IT" dirty="0" smtClean="0"/>
              <a:t> </a:t>
            </a:r>
            <a:r>
              <a:rPr lang="it-IT" dirty="0" err="1" smtClean="0"/>
              <a:t>as</a:t>
            </a:r>
            <a:r>
              <a:rPr lang="it-IT" dirty="0" smtClean="0"/>
              <a:t> the GER,</a:t>
            </a:r>
            <a:r>
              <a:rPr lang="it-IT" baseline="0" dirty="0" smtClean="0"/>
              <a:t> a </a:t>
            </a:r>
            <a:r>
              <a:rPr lang="it-IT" baseline="0" dirty="0" err="1" smtClean="0"/>
              <a:t>spectroradiometer</a:t>
            </a:r>
            <a:r>
              <a:rPr lang="it-IT" baseline="0" dirty="0" smtClean="0"/>
              <a:t> </a:t>
            </a:r>
            <a:r>
              <a:rPr lang="it-IT" baseline="0" dirty="0" err="1" smtClean="0"/>
              <a:t>that</a:t>
            </a:r>
            <a:r>
              <a:rPr lang="it-IT" baseline="0" dirty="0" smtClean="0"/>
              <a:t> </a:t>
            </a:r>
            <a:r>
              <a:rPr lang="it-IT" baseline="0" dirty="0" err="1" smtClean="0"/>
              <a:t>allow</a:t>
            </a:r>
            <a:r>
              <a:rPr lang="it-IT" baseline="0" dirty="0" smtClean="0"/>
              <a:t> to </a:t>
            </a:r>
            <a:r>
              <a:rPr lang="it-IT" baseline="0" dirty="0" err="1" smtClean="0"/>
              <a:t>characterize</a:t>
            </a:r>
            <a:r>
              <a:rPr lang="it-IT" baseline="0" dirty="0" smtClean="0"/>
              <a:t> the light </a:t>
            </a:r>
            <a:r>
              <a:rPr lang="it-IT" baseline="0" dirty="0" err="1" smtClean="0"/>
              <a:t>emission</a:t>
            </a:r>
            <a:r>
              <a:rPr lang="it-IT" baseline="0" dirty="0" smtClean="0"/>
              <a:t> of the </a:t>
            </a:r>
            <a:r>
              <a:rPr lang="it-IT" baseline="0" dirty="0" err="1" smtClean="0"/>
              <a:t>lamps</a:t>
            </a:r>
            <a:r>
              <a:rPr lang="it-IT" baseline="0" dirty="0" smtClean="0"/>
              <a:t> </a:t>
            </a:r>
            <a:r>
              <a:rPr lang="it-IT" baseline="0" dirty="0" err="1" smtClean="0"/>
              <a:t>present</a:t>
            </a:r>
            <a:r>
              <a:rPr lang="it-IT" baseline="0" dirty="0" smtClean="0"/>
              <a:t> in </a:t>
            </a:r>
            <a:r>
              <a:rPr lang="it-IT" baseline="0" dirty="0" err="1" smtClean="0"/>
              <a:t>hypogean</a:t>
            </a:r>
            <a:r>
              <a:rPr lang="it-IT" baseline="0" dirty="0" smtClean="0"/>
              <a:t> </a:t>
            </a:r>
            <a:r>
              <a:rPr lang="it-IT" baseline="0" dirty="0" err="1" smtClean="0"/>
              <a:t>sites</a:t>
            </a:r>
            <a:r>
              <a:rPr lang="it-IT" baseline="0" dirty="0" smtClean="0"/>
              <a:t> and to </a:t>
            </a:r>
            <a:r>
              <a:rPr lang="it-IT" baseline="0" dirty="0" err="1" smtClean="0"/>
              <a:t>understand</a:t>
            </a:r>
            <a:r>
              <a:rPr lang="it-IT" baseline="0" dirty="0" smtClean="0"/>
              <a:t> </a:t>
            </a:r>
            <a:r>
              <a:rPr lang="it-IT" baseline="0" dirty="0" err="1" smtClean="0"/>
              <a:t>how</a:t>
            </a:r>
            <a:r>
              <a:rPr lang="it-IT" baseline="0" dirty="0" smtClean="0"/>
              <a:t> </a:t>
            </a:r>
            <a:r>
              <a:rPr lang="it-IT" baseline="0" dirty="0" err="1" smtClean="0"/>
              <a:t>phototrophs</a:t>
            </a:r>
            <a:r>
              <a:rPr lang="it-IT" baseline="0" dirty="0" smtClean="0"/>
              <a:t> use </a:t>
            </a:r>
            <a:r>
              <a:rPr lang="it-IT" baseline="0" dirty="0" err="1" smtClean="0"/>
              <a:t>these</a:t>
            </a:r>
            <a:r>
              <a:rPr lang="it-IT" baseline="0" dirty="0" smtClean="0"/>
              <a:t> </a:t>
            </a:r>
            <a:r>
              <a:rPr lang="it-IT" baseline="0" dirty="0" err="1" smtClean="0"/>
              <a:t>irradiances</a:t>
            </a:r>
            <a:r>
              <a:rPr lang="it-IT" baseline="0" dirty="0" smtClean="0"/>
              <a:t> for the </a:t>
            </a:r>
            <a:r>
              <a:rPr lang="it-IT" baseline="0" dirty="0" err="1" smtClean="0"/>
              <a:t>photosynthetic</a:t>
            </a:r>
            <a:r>
              <a:rPr lang="it-IT" baseline="0" dirty="0" smtClean="0"/>
              <a:t> </a:t>
            </a:r>
            <a:r>
              <a:rPr lang="it-IT" baseline="0" dirty="0" err="1" smtClean="0"/>
              <a:t>processes</a:t>
            </a:r>
            <a:r>
              <a:rPr lang="it-IT" baseline="0" dirty="0" smtClean="0"/>
              <a:t> or the </a:t>
            </a:r>
            <a:r>
              <a:rPr lang="it-IT" baseline="0" dirty="0" err="1" smtClean="0"/>
              <a:t>minipam</a:t>
            </a:r>
            <a:r>
              <a:rPr lang="it-IT" baseline="0" dirty="0" smtClean="0"/>
              <a:t> </a:t>
            </a:r>
            <a:r>
              <a:rPr lang="it-IT" baseline="0" dirty="0" err="1" smtClean="0"/>
              <a:t>fluorometer</a:t>
            </a:r>
            <a:r>
              <a:rPr lang="it-IT" baseline="0" dirty="0" smtClean="0"/>
              <a:t> </a:t>
            </a:r>
            <a:r>
              <a:rPr lang="it-IT" baseline="0" dirty="0" err="1" smtClean="0"/>
              <a:t>that</a:t>
            </a:r>
            <a:r>
              <a:rPr lang="it-IT" baseline="0" dirty="0" smtClean="0"/>
              <a:t> </a:t>
            </a:r>
            <a:r>
              <a:rPr lang="it-IT" baseline="0" dirty="0" err="1" smtClean="0"/>
              <a:t>allow</a:t>
            </a:r>
            <a:r>
              <a:rPr lang="it-IT" baseline="0" dirty="0" smtClean="0"/>
              <a:t> to monitor the </a:t>
            </a:r>
            <a:r>
              <a:rPr lang="it-IT" baseline="0" dirty="0" err="1" smtClean="0"/>
              <a:t>photosynthetic</a:t>
            </a:r>
            <a:r>
              <a:rPr lang="it-IT" baseline="0" dirty="0" smtClean="0"/>
              <a:t> </a:t>
            </a:r>
            <a:r>
              <a:rPr lang="it-IT" baseline="0" dirty="0" err="1" smtClean="0"/>
              <a:t>activity</a:t>
            </a:r>
            <a:r>
              <a:rPr lang="it-IT" baseline="0" dirty="0" smtClean="0"/>
              <a:t> </a:t>
            </a:r>
            <a:r>
              <a:rPr lang="it-IT" baseline="0" dirty="0" err="1" smtClean="0"/>
              <a:t>during</a:t>
            </a:r>
            <a:r>
              <a:rPr lang="it-IT" baseline="0" dirty="0" smtClean="0"/>
              <a:t> in situ and </a:t>
            </a:r>
            <a:r>
              <a:rPr lang="it-IT" baseline="0" dirty="0" err="1" smtClean="0"/>
              <a:t>laboratory</a:t>
            </a:r>
            <a:r>
              <a:rPr lang="it-IT" baseline="0" dirty="0" smtClean="0"/>
              <a:t> </a:t>
            </a:r>
            <a:r>
              <a:rPr lang="it-IT" baseline="0" dirty="0" err="1" smtClean="0"/>
              <a:t>experiments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20</a:t>
            </a:fld>
            <a:endParaRPr lang="it-IT"/>
          </a:p>
        </p:txBody>
      </p:sp>
    </p:spTree>
    <p:extLst>
      <p:ext uri="{BB962C8B-B14F-4D97-AF65-F5344CB8AC3E}">
        <p14:creationId xmlns:p14="http://schemas.microsoft.com/office/powerpoint/2010/main" val="38291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err="1" smtClean="0"/>
              <a:t>other</a:t>
            </a:r>
            <a:r>
              <a:rPr lang="it-IT" baseline="0" dirty="0" smtClean="0"/>
              <a:t> </a:t>
            </a:r>
            <a:r>
              <a:rPr lang="it-IT" baseline="0" dirty="0" err="1" smtClean="0"/>
              <a:t>stone</a:t>
            </a:r>
            <a:r>
              <a:rPr lang="it-IT" baseline="0" dirty="0" smtClean="0"/>
              <a:t> </a:t>
            </a:r>
            <a:r>
              <a:rPr lang="it-IT" baseline="0" dirty="0" err="1" smtClean="0"/>
              <a:t>monuments</a:t>
            </a:r>
            <a:r>
              <a:rPr lang="it-IT" baseline="0" dirty="0" smtClean="0"/>
              <a:t> spread </a:t>
            </a:r>
            <a:r>
              <a:rPr lang="it-IT" baseline="0" dirty="0" err="1" smtClean="0"/>
              <a:t>worldwide</a:t>
            </a:r>
            <a:r>
              <a:rPr lang="it-IT" baseline="0" dirty="0" smtClean="0"/>
              <a:t> </a:t>
            </a:r>
            <a:r>
              <a:rPr lang="it-IT" baseline="0" dirty="0" err="1" smtClean="0"/>
              <a:t>represent</a:t>
            </a:r>
            <a:r>
              <a:rPr lang="it-IT" baseline="0" dirty="0" smtClean="0"/>
              <a:t> </a:t>
            </a:r>
            <a:r>
              <a:rPr lang="it-IT" baseline="0" dirty="0" err="1" smtClean="0"/>
              <a:t>our</a:t>
            </a:r>
            <a:r>
              <a:rPr lang="it-IT" baseline="0" dirty="0" smtClean="0"/>
              <a:t> cultural </a:t>
            </a:r>
            <a:r>
              <a:rPr lang="it-IT" baseline="0" dirty="0" err="1" smtClean="0"/>
              <a:t>treasure</a:t>
            </a:r>
            <a:r>
              <a:rPr lang="it-IT" baseline="0" dirty="0" smtClean="0"/>
              <a:t> and </a:t>
            </a:r>
            <a:r>
              <a:rPr lang="it-IT" baseline="0" dirty="0" err="1" smtClean="0"/>
              <a:t>many</a:t>
            </a:r>
            <a:r>
              <a:rPr lang="it-IT" baseline="0" dirty="0" smtClean="0"/>
              <a:t> more are </a:t>
            </a:r>
            <a:r>
              <a:rPr lang="it-IT" baseline="0" dirty="0" err="1" smtClean="0"/>
              <a:t>still</a:t>
            </a:r>
            <a:r>
              <a:rPr lang="it-IT" baseline="0" dirty="0" smtClean="0"/>
              <a:t> to be </a:t>
            </a:r>
            <a:r>
              <a:rPr lang="it-IT" baseline="0" dirty="0" err="1" smtClean="0"/>
              <a:t>discovered</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3</a:t>
            </a:fld>
            <a:endParaRPr lang="it-IT"/>
          </a:p>
        </p:txBody>
      </p:sp>
    </p:spTree>
    <p:extLst>
      <p:ext uri="{BB962C8B-B14F-4D97-AF65-F5344CB8AC3E}">
        <p14:creationId xmlns:p14="http://schemas.microsoft.com/office/powerpoint/2010/main" val="179774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With</a:t>
            </a:r>
            <a:r>
              <a:rPr lang="it-IT" baseline="0" dirty="0" smtClean="0"/>
              <a:t> the </a:t>
            </a:r>
            <a:r>
              <a:rPr lang="it-IT" baseline="0" dirty="0" err="1" smtClean="0"/>
              <a:t>employment</a:t>
            </a:r>
            <a:r>
              <a:rPr lang="it-IT" baseline="0" dirty="0" smtClean="0"/>
              <a:t> of </a:t>
            </a:r>
            <a:r>
              <a:rPr lang="it-IT" baseline="0" dirty="0" err="1" smtClean="0"/>
              <a:t>these</a:t>
            </a:r>
            <a:r>
              <a:rPr lang="it-IT" baseline="0" dirty="0" smtClean="0"/>
              <a:t> </a:t>
            </a:r>
            <a:r>
              <a:rPr lang="it-IT" baseline="0" dirty="0" err="1" smtClean="0"/>
              <a:t>instrumentation</a:t>
            </a:r>
            <a:r>
              <a:rPr lang="it-IT" baseline="0" dirty="0" smtClean="0"/>
              <a:t> and i</a:t>
            </a:r>
            <a:r>
              <a:rPr lang="it-IT" dirty="0" smtClean="0"/>
              <a:t>n </a:t>
            </a:r>
            <a:r>
              <a:rPr lang="it-IT" dirty="0" err="1" smtClean="0"/>
              <a:t>collaboration</a:t>
            </a:r>
            <a:r>
              <a:rPr lang="it-IT" dirty="0" smtClean="0"/>
              <a:t> with a </a:t>
            </a:r>
            <a:r>
              <a:rPr lang="it-IT" dirty="0" err="1" smtClean="0"/>
              <a:t>university</a:t>
            </a:r>
            <a:r>
              <a:rPr lang="it-IT" dirty="0" smtClean="0"/>
              <a:t> </a:t>
            </a:r>
            <a:r>
              <a:rPr lang="it-IT" dirty="0" err="1" smtClean="0"/>
              <a:t>spinoff</a:t>
            </a:r>
            <a:r>
              <a:rPr lang="it-IT" dirty="0" smtClean="0"/>
              <a:t> </a:t>
            </a:r>
            <a:r>
              <a:rPr lang="it-IT" dirty="0" err="1" smtClean="0"/>
              <a:t>that</a:t>
            </a:r>
            <a:r>
              <a:rPr lang="it-IT" dirty="0" smtClean="0"/>
              <a:t> </a:t>
            </a:r>
            <a:r>
              <a:rPr lang="it-IT" dirty="0" err="1" smtClean="0"/>
              <a:t>owned</a:t>
            </a:r>
            <a:r>
              <a:rPr lang="it-IT" baseline="0" dirty="0" smtClean="0"/>
              <a:t> </a:t>
            </a:r>
            <a:r>
              <a:rPr lang="it-IT" baseline="0" dirty="0" err="1" smtClean="0"/>
              <a:t>spectral</a:t>
            </a:r>
            <a:r>
              <a:rPr lang="it-IT" baseline="0" dirty="0" smtClean="0"/>
              <a:t> cabinet </a:t>
            </a:r>
            <a:r>
              <a:rPr lang="it-IT" baseline="0" dirty="0" err="1" smtClean="0"/>
              <a:t>we</a:t>
            </a:r>
            <a:r>
              <a:rPr lang="it-IT" baseline="0" dirty="0" smtClean="0"/>
              <a:t> are </a:t>
            </a:r>
            <a:r>
              <a:rPr lang="it-IT" baseline="0" dirty="0" err="1" smtClean="0"/>
              <a:t>now</a:t>
            </a:r>
            <a:r>
              <a:rPr lang="it-IT" baseline="0" dirty="0" smtClean="0"/>
              <a:t> </a:t>
            </a:r>
            <a:r>
              <a:rPr lang="it-IT" baseline="0" dirty="0" err="1" smtClean="0"/>
              <a:t>developing</a:t>
            </a:r>
            <a:r>
              <a:rPr lang="it-IT" baseline="0" dirty="0" smtClean="0"/>
              <a:t> a prototipe of </a:t>
            </a:r>
            <a:r>
              <a:rPr lang="it-IT" baseline="0" dirty="0" err="1" smtClean="0"/>
              <a:t>illumination</a:t>
            </a:r>
            <a:r>
              <a:rPr lang="it-IT" baseline="0" dirty="0" smtClean="0"/>
              <a:t> by a </a:t>
            </a:r>
            <a:r>
              <a:rPr lang="it-IT" baseline="0" dirty="0" err="1" smtClean="0"/>
              <a:t>combination</a:t>
            </a:r>
            <a:r>
              <a:rPr lang="it-IT" baseline="0" dirty="0" smtClean="0"/>
              <a:t> of </a:t>
            </a:r>
            <a:r>
              <a:rPr lang="it-IT" baseline="0" dirty="0" err="1" smtClean="0"/>
              <a:t>different</a:t>
            </a:r>
            <a:r>
              <a:rPr lang="it-IT" baseline="0" dirty="0" smtClean="0"/>
              <a:t> </a:t>
            </a:r>
            <a:r>
              <a:rPr lang="it-IT" baseline="0" dirty="0" err="1" smtClean="0"/>
              <a:t>monochromatic</a:t>
            </a:r>
            <a:r>
              <a:rPr lang="it-IT" baseline="0" dirty="0" smtClean="0"/>
              <a:t> LED </a:t>
            </a:r>
            <a:r>
              <a:rPr lang="it-IT" baseline="0" dirty="0" err="1" smtClean="0"/>
              <a:t>that</a:t>
            </a:r>
            <a:r>
              <a:rPr lang="it-IT" baseline="0" dirty="0" smtClean="0"/>
              <a:t> </a:t>
            </a:r>
            <a:r>
              <a:rPr lang="it-IT" baseline="0" dirty="0" err="1" smtClean="0"/>
              <a:t>at</a:t>
            </a:r>
            <a:r>
              <a:rPr lang="it-IT" baseline="0" dirty="0" smtClean="0"/>
              <a:t> the </a:t>
            </a:r>
            <a:r>
              <a:rPr lang="it-IT" baseline="0" dirty="0" err="1" smtClean="0"/>
              <a:t>same</a:t>
            </a:r>
            <a:r>
              <a:rPr lang="it-IT" baseline="0" dirty="0" smtClean="0"/>
              <a:t> time </a:t>
            </a:r>
            <a:r>
              <a:rPr lang="it-IT" baseline="0" dirty="0" err="1" smtClean="0"/>
              <a:t>deter</a:t>
            </a:r>
            <a:r>
              <a:rPr lang="it-IT" baseline="0" dirty="0" smtClean="0"/>
              <a:t> </a:t>
            </a:r>
            <a:r>
              <a:rPr lang="it-IT" baseline="0" dirty="0" err="1" smtClean="0"/>
              <a:t>algal</a:t>
            </a:r>
            <a:r>
              <a:rPr lang="it-IT" baseline="0" dirty="0" smtClean="0"/>
              <a:t> </a:t>
            </a:r>
            <a:r>
              <a:rPr lang="it-IT" baseline="0" dirty="0" err="1" smtClean="0"/>
              <a:t>growth</a:t>
            </a:r>
            <a:r>
              <a:rPr lang="it-IT" baseline="0" dirty="0" smtClean="0"/>
              <a:t> and </a:t>
            </a:r>
            <a:r>
              <a:rPr lang="it-IT" baseline="0" dirty="0" err="1" smtClean="0"/>
              <a:t>allow</a:t>
            </a:r>
            <a:r>
              <a:rPr lang="it-IT" baseline="0" dirty="0" smtClean="0"/>
              <a:t> a </a:t>
            </a:r>
            <a:r>
              <a:rPr lang="it-IT" baseline="0" dirty="0" err="1" smtClean="0"/>
              <a:t>better</a:t>
            </a:r>
            <a:r>
              <a:rPr lang="it-IT" baseline="0" dirty="0" smtClean="0"/>
              <a:t> </a:t>
            </a:r>
            <a:r>
              <a:rPr lang="it-IT" baseline="0" dirty="0" err="1" smtClean="0"/>
              <a:t>vision</a:t>
            </a:r>
            <a:r>
              <a:rPr lang="it-IT" baseline="0" dirty="0" smtClean="0"/>
              <a:t> for </a:t>
            </a:r>
            <a:r>
              <a:rPr lang="it-IT" baseline="0" dirty="0" err="1" smtClean="0"/>
              <a:t>tourists</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21</a:t>
            </a:fld>
            <a:endParaRPr lang="it-IT"/>
          </a:p>
        </p:txBody>
      </p:sp>
    </p:spTree>
    <p:extLst>
      <p:ext uri="{BB962C8B-B14F-4D97-AF65-F5344CB8AC3E}">
        <p14:creationId xmlns:p14="http://schemas.microsoft.com/office/powerpoint/2010/main" val="41448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a:t>
            </a:r>
            <a:r>
              <a:rPr lang="it-IT" dirty="0" err="1" smtClean="0"/>
              <a:t>conclusion</a:t>
            </a:r>
            <a:r>
              <a:rPr lang="it-IT" dirty="0" smtClean="0"/>
              <a:t> </a:t>
            </a:r>
            <a:r>
              <a:rPr lang="it-IT" dirty="0" err="1" smtClean="0"/>
              <a:t>different</a:t>
            </a:r>
            <a:r>
              <a:rPr lang="it-IT" dirty="0" smtClean="0"/>
              <a:t> innovative and</a:t>
            </a:r>
            <a:r>
              <a:rPr lang="it-IT" baseline="0" dirty="0" smtClean="0"/>
              <a:t> non invasive </a:t>
            </a:r>
            <a:r>
              <a:rPr lang="it-IT" baseline="0" dirty="0" err="1" smtClean="0"/>
              <a:t>techniques</a:t>
            </a:r>
            <a:r>
              <a:rPr lang="it-IT" baseline="0" dirty="0" smtClean="0"/>
              <a:t> can be </a:t>
            </a:r>
            <a:r>
              <a:rPr lang="it-IT" baseline="0" dirty="0" err="1" smtClean="0"/>
              <a:t>applied</a:t>
            </a:r>
            <a:r>
              <a:rPr lang="it-IT" baseline="0" dirty="0" smtClean="0"/>
              <a:t> to the </a:t>
            </a:r>
            <a:r>
              <a:rPr lang="it-IT" baseline="0" dirty="0" err="1" smtClean="0"/>
              <a:t>study</a:t>
            </a:r>
            <a:r>
              <a:rPr lang="it-IT" baseline="0" dirty="0" smtClean="0"/>
              <a:t> of cultural </a:t>
            </a:r>
            <a:r>
              <a:rPr lang="it-IT" baseline="0" dirty="0" err="1" smtClean="0"/>
              <a:t>heritage</a:t>
            </a:r>
            <a:r>
              <a:rPr lang="it-IT" baseline="0" dirty="0" smtClean="0"/>
              <a:t>. A </a:t>
            </a:r>
            <a:r>
              <a:rPr lang="it-IT" baseline="0" dirty="0" err="1" smtClean="0"/>
              <a:t>multidisciplinary</a:t>
            </a:r>
            <a:r>
              <a:rPr lang="it-IT" baseline="0" dirty="0" smtClean="0"/>
              <a:t> </a:t>
            </a:r>
            <a:r>
              <a:rPr lang="it-IT" baseline="0" dirty="0" err="1" smtClean="0"/>
              <a:t>approach</a:t>
            </a:r>
            <a:r>
              <a:rPr lang="it-IT" baseline="0" dirty="0" smtClean="0"/>
              <a:t> </a:t>
            </a:r>
            <a:r>
              <a:rPr lang="it-IT" baseline="0" dirty="0" err="1" smtClean="0"/>
              <a:t>involving</a:t>
            </a:r>
            <a:r>
              <a:rPr lang="it-IT" baseline="0" dirty="0" smtClean="0"/>
              <a:t> </a:t>
            </a:r>
            <a:r>
              <a:rPr lang="it-IT" baseline="0" dirty="0" err="1" smtClean="0"/>
              <a:t>studies</a:t>
            </a:r>
            <a:r>
              <a:rPr lang="it-IT" baseline="0" dirty="0" smtClean="0"/>
              <a:t> in the </a:t>
            </a:r>
            <a:r>
              <a:rPr lang="it-IT" baseline="0" dirty="0" err="1" smtClean="0"/>
              <a:t>field</a:t>
            </a:r>
            <a:r>
              <a:rPr lang="it-IT" baseline="0" dirty="0" smtClean="0"/>
              <a:t> of </a:t>
            </a:r>
            <a:r>
              <a:rPr lang="it-IT" baseline="0" dirty="0" err="1" smtClean="0"/>
              <a:t>physics</a:t>
            </a:r>
            <a:r>
              <a:rPr lang="it-IT" baseline="0" dirty="0" smtClean="0"/>
              <a:t>, </a:t>
            </a:r>
            <a:r>
              <a:rPr lang="it-IT" baseline="0" dirty="0" err="1" smtClean="0"/>
              <a:t>microbiology</a:t>
            </a:r>
            <a:r>
              <a:rPr lang="it-IT" baseline="0" dirty="0" smtClean="0"/>
              <a:t>, </a:t>
            </a:r>
            <a:r>
              <a:rPr lang="it-IT" baseline="0" dirty="0" err="1" smtClean="0"/>
              <a:t>anthropology</a:t>
            </a:r>
            <a:r>
              <a:rPr lang="it-IT" baseline="0" dirty="0" smtClean="0"/>
              <a:t>, </a:t>
            </a:r>
            <a:r>
              <a:rPr lang="it-IT" baseline="0" dirty="0" err="1" smtClean="0"/>
              <a:t>paleobotany</a:t>
            </a:r>
            <a:r>
              <a:rPr lang="it-IT" baseline="0" dirty="0" smtClean="0"/>
              <a:t> and </a:t>
            </a:r>
            <a:r>
              <a:rPr lang="it-IT" baseline="0" dirty="0" err="1" smtClean="0"/>
              <a:t>chemistry</a:t>
            </a:r>
            <a:r>
              <a:rPr lang="it-IT" baseline="0" dirty="0" smtClean="0"/>
              <a:t> </a:t>
            </a:r>
            <a:r>
              <a:rPr lang="it-IT" baseline="0" dirty="0" err="1" smtClean="0"/>
              <a:t>is</a:t>
            </a:r>
            <a:r>
              <a:rPr lang="it-IT" baseline="0" dirty="0" smtClean="0"/>
              <a:t> an </a:t>
            </a:r>
            <a:r>
              <a:rPr lang="it-IT" baseline="0" dirty="0" err="1" smtClean="0"/>
              <a:t>useful</a:t>
            </a:r>
            <a:r>
              <a:rPr lang="it-IT" baseline="0" dirty="0" smtClean="0"/>
              <a:t> </a:t>
            </a:r>
            <a:r>
              <a:rPr lang="it-IT" baseline="0" dirty="0" err="1" smtClean="0"/>
              <a:t>tool</a:t>
            </a:r>
            <a:r>
              <a:rPr lang="it-IT" baseline="0" dirty="0" smtClean="0"/>
              <a:t> for the </a:t>
            </a:r>
            <a:r>
              <a:rPr lang="it-IT" baseline="0" dirty="0" err="1" smtClean="0"/>
              <a:t>characterization</a:t>
            </a:r>
            <a:r>
              <a:rPr lang="it-IT" baseline="0" dirty="0" smtClean="0"/>
              <a:t>, </a:t>
            </a:r>
            <a:r>
              <a:rPr lang="it-IT" baseline="0" dirty="0" err="1" smtClean="0"/>
              <a:t>preservation</a:t>
            </a:r>
            <a:r>
              <a:rPr lang="it-IT" baseline="0" dirty="0" smtClean="0"/>
              <a:t> and </a:t>
            </a:r>
            <a:r>
              <a:rPr lang="it-IT" baseline="0" dirty="0" err="1" smtClean="0"/>
              <a:t>valorisation</a:t>
            </a:r>
            <a:r>
              <a:rPr lang="it-IT" baseline="0" dirty="0" smtClean="0"/>
              <a:t> of </a:t>
            </a:r>
            <a:r>
              <a:rPr lang="it-IT" baseline="0" dirty="0" err="1" smtClean="0"/>
              <a:t>our</a:t>
            </a:r>
            <a:r>
              <a:rPr lang="it-IT" baseline="0" dirty="0" smtClean="0"/>
              <a:t> cultural </a:t>
            </a:r>
            <a:r>
              <a:rPr lang="it-IT" baseline="0" dirty="0" err="1" smtClean="0"/>
              <a:t>heritage</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22</a:t>
            </a:fld>
            <a:endParaRPr lang="it-IT"/>
          </a:p>
        </p:txBody>
      </p:sp>
    </p:spTree>
    <p:extLst>
      <p:ext uri="{BB962C8B-B14F-4D97-AF65-F5344CB8AC3E}">
        <p14:creationId xmlns:p14="http://schemas.microsoft.com/office/powerpoint/2010/main" val="6682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All these cultural heritage are subjected to different risks of deterioration that could be divided in 2 main groups: the abiotic factors, physical, mechanical or chemical that can cause </a:t>
            </a:r>
            <a:r>
              <a:rPr lang="en-US" dirty="0" err="1" smtClean="0"/>
              <a:t>disgregation</a:t>
            </a:r>
            <a:r>
              <a:rPr lang="en-US" dirty="0" smtClean="0"/>
              <a:t>, </a:t>
            </a:r>
            <a:r>
              <a:rPr lang="en-US" dirty="0" err="1" smtClean="0"/>
              <a:t>fracturation</a:t>
            </a:r>
            <a:r>
              <a:rPr lang="en-US" dirty="0" smtClean="0"/>
              <a:t>, stone material transformation or decomposition; the biotic factors are an important threat of deterioration  due to the growth of </a:t>
            </a:r>
            <a:r>
              <a:rPr lang="en-US" dirty="0" err="1" smtClean="0"/>
              <a:t>microrganisms</a:t>
            </a:r>
            <a:r>
              <a:rPr lang="en-US" dirty="0" smtClean="0"/>
              <a:t> on the stone surfaces that, at first, cause aesthetic problems and in a longer period could induce structural problems due to the metabolic activity of the microbes. Moreover, the human impact represents a high deteriorating risk due to the presence of the tourists that influences</a:t>
            </a:r>
            <a:r>
              <a:rPr lang="en-US" baseline="0" dirty="0" smtClean="0"/>
              <a:t> the climatic condition of the sites and are vehicles of transportation of spores and microbes</a:t>
            </a:r>
            <a:r>
              <a:rPr lang="en-US" dirty="0" smtClean="0"/>
              <a:t> and to the management activity needed to allow the tourists visits, such as the installation of artificial</a:t>
            </a:r>
            <a:r>
              <a:rPr lang="en-US" baseline="0" dirty="0" smtClean="0"/>
              <a:t> lights</a:t>
            </a:r>
            <a:r>
              <a:rPr lang="en-US" dirty="0" smtClean="0"/>
              <a:t>. An important point to be considered is the global climate change that can seriously jeopardize our cultural heritage. Think for example to the deterioration of the monument's facades for thermal stress or biochemical deterioration due to the temperature change or to the prevision of high risk of submersion of important cultural sites such as Venice as a result of the sea-level rise.</a:t>
            </a:r>
          </a:p>
        </p:txBody>
      </p:sp>
      <p:sp>
        <p:nvSpPr>
          <p:cNvPr id="4" name="Segnaposto numero diapositiva 3"/>
          <p:cNvSpPr>
            <a:spLocks noGrp="1"/>
          </p:cNvSpPr>
          <p:nvPr>
            <p:ph type="sldNum" sz="quarter" idx="10"/>
          </p:nvPr>
        </p:nvSpPr>
        <p:spPr/>
        <p:txBody>
          <a:bodyPr/>
          <a:lstStyle/>
          <a:p>
            <a:fld id="{5FA09D3D-AE0A-4483-B4DF-83A4A64E63A2}" type="slidenum">
              <a:rPr lang="it-IT" smtClean="0"/>
              <a:t>4</a:t>
            </a:fld>
            <a:endParaRPr lang="it-IT"/>
          </a:p>
        </p:txBody>
      </p:sp>
    </p:spTree>
    <p:extLst>
      <p:ext uri="{BB962C8B-B14F-4D97-AF65-F5344CB8AC3E}">
        <p14:creationId xmlns:p14="http://schemas.microsoft.com/office/powerpoint/2010/main" val="42846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a:t>
            </a:r>
            <a:r>
              <a:rPr lang="it-IT" dirty="0" err="1" smtClean="0"/>
              <a:t>intensity</a:t>
            </a:r>
            <a:r>
              <a:rPr lang="it-IT" baseline="0" dirty="0" smtClean="0"/>
              <a:t> of the </a:t>
            </a:r>
            <a:r>
              <a:rPr lang="it-IT" baseline="0" dirty="0" err="1" smtClean="0"/>
              <a:t>deterioration</a:t>
            </a:r>
            <a:r>
              <a:rPr lang="it-IT" baseline="0" dirty="0" smtClean="0"/>
              <a:t> </a:t>
            </a:r>
            <a:r>
              <a:rPr lang="it-IT" baseline="0" dirty="0" err="1" smtClean="0"/>
              <a:t>depends</a:t>
            </a:r>
            <a:r>
              <a:rPr lang="it-IT" baseline="0" dirty="0" smtClean="0"/>
              <a:t> from </a:t>
            </a:r>
            <a:r>
              <a:rPr lang="it-IT" baseline="0" dirty="0" err="1" smtClean="0"/>
              <a:t>many</a:t>
            </a:r>
            <a:r>
              <a:rPr lang="it-IT" baseline="0" dirty="0" smtClean="0"/>
              <a:t> </a:t>
            </a:r>
            <a:r>
              <a:rPr lang="it-IT" baseline="0" dirty="0" err="1" smtClean="0"/>
              <a:t>factors</a:t>
            </a:r>
            <a:r>
              <a:rPr lang="it-IT" baseline="0" dirty="0" smtClean="0"/>
              <a:t> </a:t>
            </a:r>
            <a:r>
              <a:rPr lang="it-IT" baseline="0" dirty="0" err="1" smtClean="0"/>
              <a:t>as</a:t>
            </a:r>
            <a:r>
              <a:rPr lang="it-IT" baseline="0" dirty="0" smtClean="0"/>
              <a:t> the ….. </a:t>
            </a:r>
            <a:r>
              <a:rPr lang="it-IT" baseline="0" dirty="0" err="1" smtClean="0"/>
              <a:t>Thus</a:t>
            </a:r>
            <a:r>
              <a:rPr lang="it-IT" baseline="0" dirty="0" smtClean="0"/>
              <a:t> for the </a:t>
            </a:r>
            <a:r>
              <a:rPr lang="it-IT" baseline="0" dirty="0" err="1" smtClean="0"/>
              <a:t>preservation</a:t>
            </a:r>
            <a:r>
              <a:rPr lang="it-IT" baseline="0" dirty="0" smtClean="0"/>
              <a:t> of </a:t>
            </a:r>
            <a:r>
              <a:rPr lang="it-IT" baseline="0" dirty="0" err="1" smtClean="0"/>
              <a:t>these</a:t>
            </a:r>
            <a:r>
              <a:rPr lang="it-IT" baseline="0" dirty="0" smtClean="0"/>
              <a:t> </a:t>
            </a:r>
            <a:r>
              <a:rPr lang="it-IT" baseline="0" dirty="0" err="1" smtClean="0"/>
              <a:t>monuments</a:t>
            </a:r>
            <a:r>
              <a:rPr lang="it-IT" baseline="0" dirty="0" smtClean="0"/>
              <a:t> a </a:t>
            </a:r>
            <a:r>
              <a:rPr lang="it-IT" baseline="0" dirty="0" err="1" smtClean="0"/>
              <a:t>combination</a:t>
            </a:r>
            <a:r>
              <a:rPr lang="it-IT" baseline="0" dirty="0" smtClean="0"/>
              <a:t> of </a:t>
            </a:r>
            <a:r>
              <a:rPr lang="it-IT" baseline="0" dirty="0" err="1" smtClean="0"/>
              <a:t>different</a:t>
            </a:r>
            <a:r>
              <a:rPr lang="it-IT" baseline="0" dirty="0" smtClean="0"/>
              <a:t> expertise </a:t>
            </a:r>
            <a:r>
              <a:rPr lang="it-IT" baseline="0" dirty="0" err="1" smtClean="0"/>
              <a:t>is</a:t>
            </a:r>
            <a:r>
              <a:rPr lang="it-IT" baseline="0" dirty="0" smtClean="0"/>
              <a:t> </a:t>
            </a:r>
            <a:r>
              <a:rPr lang="it-IT" baseline="0" dirty="0" err="1" smtClean="0"/>
              <a:t>needed</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5</a:t>
            </a:fld>
            <a:endParaRPr lang="it-IT"/>
          </a:p>
        </p:txBody>
      </p:sp>
    </p:spTree>
    <p:extLst>
      <p:ext uri="{BB962C8B-B14F-4D97-AF65-F5344CB8AC3E}">
        <p14:creationId xmlns:p14="http://schemas.microsoft.com/office/powerpoint/2010/main" val="385038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way to combine expertise and</a:t>
            </a:r>
            <a:r>
              <a:rPr lang="it-IT" baseline="0" dirty="0" smtClean="0"/>
              <a:t> Technologies </a:t>
            </a:r>
            <a:r>
              <a:rPr lang="it-IT" baseline="0" dirty="0" err="1" smtClean="0"/>
              <a:t>has</a:t>
            </a:r>
            <a:r>
              <a:rPr lang="it-IT" baseline="0" dirty="0" smtClean="0"/>
              <a:t> </a:t>
            </a:r>
            <a:r>
              <a:rPr lang="it-IT" baseline="0" dirty="0" err="1" smtClean="0"/>
              <a:t>been</a:t>
            </a:r>
            <a:r>
              <a:rPr lang="it-IT" baseline="0" dirty="0" smtClean="0"/>
              <a:t> </a:t>
            </a:r>
            <a:r>
              <a:rPr lang="it-IT" baseline="0" dirty="0" err="1" smtClean="0"/>
              <a:t>obtained</a:t>
            </a:r>
            <a:r>
              <a:rPr lang="it-IT" baseline="0" dirty="0" smtClean="0"/>
              <a:t> by </a:t>
            </a:r>
            <a:r>
              <a:rPr lang="it-IT" baseline="0" dirty="0" err="1" smtClean="0"/>
              <a:t>means</a:t>
            </a:r>
            <a:r>
              <a:rPr lang="it-IT" baseline="0" dirty="0" smtClean="0"/>
              <a:t> </a:t>
            </a:r>
            <a:r>
              <a:rPr lang="it-IT" dirty="0" err="1" smtClean="0"/>
              <a:t>Coirich</a:t>
            </a:r>
            <a:r>
              <a:rPr lang="it-IT" dirty="0" smtClean="0"/>
              <a:t>, a </a:t>
            </a:r>
            <a:r>
              <a:rPr lang="it-IT" dirty="0" err="1" smtClean="0"/>
              <a:t>consortium</a:t>
            </a:r>
            <a:r>
              <a:rPr lang="it-IT" dirty="0" smtClean="0"/>
              <a:t> of </a:t>
            </a:r>
            <a:r>
              <a:rPr lang="it-IT" dirty="0" err="1" smtClean="0"/>
              <a:t>Italian</a:t>
            </a:r>
            <a:r>
              <a:rPr lang="it-IT" dirty="0" smtClean="0"/>
              <a:t> Research </a:t>
            </a:r>
            <a:r>
              <a:rPr lang="it-IT" dirty="0" err="1" smtClean="0"/>
              <a:t>Infrastructure</a:t>
            </a:r>
            <a:r>
              <a:rPr lang="it-IT" baseline="0" dirty="0" smtClean="0"/>
              <a:t> </a:t>
            </a:r>
            <a:r>
              <a:rPr lang="it-IT" baseline="0" dirty="0" err="1" smtClean="0"/>
              <a:t>which</a:t>
            </a:r>
            <a:r>
              <a:rPr lang="it-IT" baseline="0" dirty="0" smtClean="0"/>
              <a:t> </a:t>
            </a:r>
            <a:r>
              <a:rPr lang="it-IT" baseline="0" dirty="0" err="1" smtClean="0"/>
              <a:t>operates</a:t>
            </a:r>
            <a:r>
              <a:rPr lang="it-IT" baseline="0" dirty="0" smtClean="0"/>
              <a:t> in the area of science and </a:t>
            </a:r>
            <a:r>
              <a:rPr lang="it-IT" baseline="0" dirty="0" err="1" smtClean="0"/>
              <a:t>technologies</a:t>
            </a:r>
            <a:r>
              <a:rPr lang="it-IT" baseline="0" dirty="0" smtClean="0"/>
              <a:t> </a:t>
            </a:r>
            <a:r>
              <a:rPr lang="it-IT" baseline="0" dirty="0" err="1" smtClean="0"/>
              <a:t>applied</a:t>
            </a:r>
            <a:r>
              <a:rPr lang="it-IT" baseline="0" dirty="0" smtClean="0"/>
              <a:t> to the Cultural Heritage </a:t>
            </a:r>
            <a:r>
              <a:rPr lang="it-IT" baseline="0" dirty="0" err="1" smtClean="0"/>
              <a:t>at</a:t>
            </a:r>
            <a:r>
              <a:rPr lang="it-IT" baseline="0" dirty="0" smtClean="0"/>
              <a:t> a </a:t>
            </a:r>
            <a:r>
              <a:rPr lang="it-IT" baseline="0" dirty="0" err="1" smtClean="0"/>
              <a:t>national</a:t>
            </a:r>
            <a:r>
              <a:rPr lang="it-IT" baseline="0" dirty="0" smtClean="0"/>
              <a:t> and </a:t>
            </a:r>
            <a:r>
              <a:rPr lang="it-IT" baseline="0" dirty="0" err="1" smtClean="0"/>
              <a:t>international</a:t>
            </a:r>
            <a:r>
              <a:rPr lang="it-IT" baseline="0" dirty="0" smtClean="0"/>
              <a:t> </a:t>
            </a:r>
            <a:r>
              <a:rPr lang="it-IT" baseline="0" dirty="0" err="1" smtClean="0"/>
              <a:t>level</a:t>
            </a:r>
            <a:r>
              <a:rPr lang="it-IT" baseline="0" dirty="0" smtClean="0"/>
              <a:t>. </a:t>
            </a:r>
            <a:r>
              <a:rPr lang="it-IT" baseline="0" dirty="0" err="1" smtClean="0"/>
              <a:t>Among</a:t>
            </a:r>
            <a:r>
              <a:rPr lang="it-IT" baseline="0" dirty="0" smtClean="0"/>
              <a:t> the </a:t>
            </a:r>
            <a:r>
              <a:rPr lang="it-IT" baseline="0" dirty="0" err="1" smtClean="0"/>
              <a:t>different</a:t>
            </a:r>
            <a:r>
              <a:rPr lang="it-IT" baseline="0" dirty="0" smtClean="0"/>
              <a:t> </a:t>
            </a:r>
            <a:r>
              <a:rPr lang="it-IT" baseline="0" dirty="0" err="1" smtClean="0"/>
              <a:t>aims</a:t>
            </a:r>
            <a:r>
              <a:rPr lang="it-IT" baseline="0" dirty="0" smtClean="0"/>
              <a:t> </a:t>
            </a:r>
            <a:r>
              <a:rPr lang="it-IT" baseline="0" dirty="0" err="1" smtClean="0"/>
              <a:t>it</a:t>
            </a:r>
            <a:r>
              <a:rPr lang="it-IT" baseline="0" dirty="0" smtClean="0"/>
              <a:t> </a:t>
            </a:r>
            <a:r>
              <a:rPr lang="it-IT" baseline="0" dirty="0" err="1" smtClean="0"/>
              <a:t>provides</a:t>
            </a:r>
            <a:r>
              <a:rPr lang="it-IT" baseline="0" dirty="0" smtClean="0"/>
              <a:t> the </a:t>
            </a:r>
            <a:r>
              <a:rPr lang="it-IT" baseline="0" dirty="0" err="1" smtClean="0"/>
              <a:t>access</a:t>
            </a:r>
            <a:r>
              <a:rPr lang="it-IT" baseline="0" dirty="0" smtClean="0"/>
              <a:t> to the </a:t>
            </a:r>
            <a:r>
              <a:rPr lang="it-IT" baseline="0" dirty="0" err="1" smtClean="0"/>
              <a:t>instrumentation</a:t>
            </a:r>
            <a:r>
              <a:rPr lang="it-IT" baseline="0" dirty="0" smtClean="0"/>
              <a:t> </a:t>
            </a:r>
            <a:r>
              <a:rPr lang="it-IT" baseline="0" dirty="0" err="1" smtClean="0"/>
              <a:t>available</a:t>
            </a:r>
            <a:r>
              <a:rPr lang="it-IT" baseline="0" dirty="0" smtClean="0"/>
              <a:t> in the </a:t>
            </a:r>
            <a:r>
              <a:rPr lang="it-IT" baseline="0" dirty="0" err="1" smtClean="0"/>
              <a:t>various</a:t>
            </a:r>
            <a:r>
              <a:rPr lang="it-IT" baseline="0" dirty="0" smtClean="0"/>
              <a:t> </a:t>
            </a:r>
            <a:r>
              <a:rPr lang="it-IT" baseline="0" dirty="0" err="1" smtClean="0"/>
              <a:t>laboratories</a:t>
            </a:r>
            <a:r>
              <a:rPr lang="it-IT" baseline="0" dirty="0" smtClean="0"/>
              <a:t>, </a:t>
            </a:r>
            <a:r>
              <a:rPr lang="it-IT" baseline="0" dirty="0" err="1" smtClean="0"/>
              <a:t>enhances</a:t>
            </a:r>
            <a:r>
              <a:rPr lang="it-IT" baseline="0" dirty="0" smtClean="0"/>
              <a:t> the </a:t>
            </a:r>
            <a:r>
              <a:rPr lang="it-IT" baseline="0" dirty="0" err="1" smtClean="0"/>
              <a:t>exchange</a:t>
            </a:r>
            <a:r>
              <a:rPr lang="it-IT" baseline="0" dirty="0" smtClean="0"/>
              <a:t> of </a:t>
            </a:r>
            <a:r>
              <a:rPr lang="it-IT" baseline="0" dirty="0" err="1" smtClean="0"/>
              <a:t>know</a:t>
            </a:r>
            <a:r>
              <a:rPr lang="it-IT" baseline="0" dirty="0" smtClean="0"/>
              <a:t> </a:t>
            </a:r>
            <a:r>
              <a:rPr lang="it-IT" baseline="0" dirty="0" err="1" smtClean="0"/>
              <a:t>how</a:t>
            </a:r>
            <a:r>
              <a:rPr lang="it-IT" baseline="0" dirty="0" smtClean="0"/>
              <a:t> </a:t>
            </a:r>
            <a:r>
              <a:rPr lang="it-IT" baseline="0" dirty="0" err="1" smtClean="0"/>
              <a:t>between</a:t>
            </a:r>
            <a:r>
              <a:rPr lang="it-IT" baseline="0" dirty="0" smtClean="0"/>
              <a:t> </a:t>
            </a:r>
            <a:r>
              <a:rPr lang="it-IT" baseline="0" dirty="0" err="1" smtClean="0"/>
              <a:t>participants</a:t>
            </a:r>
            <a:r>
              <a:rPr lang="it-IT" baseline="0" dirty="0" smtClean="0"/>
              <a:t> and </a:t>
            </a:r>
            <a:r>
              <a:rPr lang="it-IT" baseline="0" dirty="0" err="1" smtClean="0"/>
              <a:t>promotes</a:t>
            </a:r>
            <a:r>
              <a:rPr lang="it-IT" baseline="0" dirty="0" smtClean="0"/>
              <a:t> </a:t>
            </a:r>
            <a:r>
              <a:rPr lang="it-IT" baseline="0" dirty="0" err="1" smtClean="0"/>
              <a:t>research</a:t>
            </a:r>
            <a:r>
              <a:rPr lang="it-IT" baseline="0" dirty="0" smtClean="0"/>
              <a:t> and </a:t>
            </a:r>
            <a:r>
              <a:rPr lang="it-IT" baseline="0" dirty="0" err="1" smtClean="0"/>
              <a:t>development</a:t>
            </a:r>
            <a:r>
              <a:rPr lang="it-IT" baseline="0" dirty="0" smtClean="0"/>
              <a:t> of </a:t>
            </a:r>
            <a:r>
              <a:rPr lang="it-IT" baseline="0" dirty="0" err="1" smtClean="0"/>
              <a:t>projects</a:t>
            </a:r>
            <a:r>
              <a:rPr lang="it-IT" baseline="0" dirty="0" smtClean="0"/>
              <a:t> in the </a:t>
            </a:r>
            <a:r>
              <a:rPr lang="it-IT" baseline="0" dirty="0" err="1" smtClean="0"/>
              <a:t>field</a:t>
            </a:r>
            <a:r>
              <a:rPr lang="it-IT" baseline="0" dirty="0" smtClean="0"/>
              <a:t> of Cultural Heritage.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6</a:t>
            </a:fld>
            <a:endParaRPr lang="it-IT"/>
          </a:p>
        </p:txBody>
      </p:sp>
    </p:spTree>
    <p:extLst>
      <p:ext uri="{BB962C8B-B14F-4D97-AF65-F5344CB8AC3E}">
        <p14:creationId xmlns:p14="http://schemas.microsoft.com/office/powerpoint/2010/main" val="84375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err="1" smtClean="0"/>
              <a:t>As</a:t>
            </a:r>
            <a:r>
              <a:rPr lang="it-IT" baseline="0" dirty="0" smtClean="0"/>
              <a:t> </a:t>
            </a:r>
            <a:r>
              <a:rPr lang="it-IT" baseline="0" dirty="0" err="1" smtClean="0"/>
              <a:t>Coirich</a:t>
            </a:r>
            <a:r>
              <a:rPr lang="it-IT" baseline="0" dirty="0" smtClean="0"/>
              <a:t> </a:t>
            </a:r>
            <a:r>
              <a:rPr lang="it-IT" baseline="0" dirty="0" err="1" smtClean="0"/>
              <a:t>we</a:t>
            </a:r>
            <a:r>
              <a:rPr lang="it-IT" baseline="0" dirty="0" smtClean="0"/>
              <a:t> </a:t>
            </a:r>
            <a:r>
              <a:rPr lang="it-IT" baseline="0" dirty="0" err="1" smtClean="0"/>
              <a:t>have</a:t>
            </a:r>
            <a:r>
              <a:rPr lang="it-IT" baseline="0" dirty="0" smtClean="0"/>
              <a:t> </a:t>
            </a:r>
            <a:r>
              <a:rPr lang="it-IT" baseline="0" dirty="0" err="1" smtClean="0"/>
              <a:t>applied</a:t>
            </a:r>
            <a:r>
              <a:rPr lang="it-IT" baseline="0" dirty="0" smtClean="0"/>
              <a:t> </a:t>
            </a:r>
            <a:r>
              <a:rPr lang="it-IT" baseline="0" dirty="0" err="1" smtClean="0"/>
              <a:t>project</a:t>
            </a:r>
            <a:r>
              <a:rPr lang="it-IT" baseline="0" dirty="0" smtClean="0"/>
              <a:t> for EU </a:t>
            </a:r>
            <a:r>
              <a:rPr lang="it-IT" baseline="0" dirty="0" err="1" smtClean="0"/>
              <a:t>financial</a:t>
            </a:r>
            <a:r>
              <a:rPr lang="it-IT" baseline="0" dirty="0" smtClean="0"/>
              <a:t> </a:t>
            </a:r>
            <a:r>
              <a:rPr lang="it-IT" baseline="0" dirty="0" err="1" smtClean="0"/>
              <a:t>support</a:t>
            </a:r>
            <a:r>
              <a:rPr lang="it-IT" baseline="0" dirty="0" smtClean="0"/>
              <a:t> with the idea of a </a:t>
            </a:r>
            <a:r>
              <a:rPr lang="it-IT" baseline="0" dirty="0" err="1" smtClean="0"/>
              <a:t>multidisciplinary</a:t>
            </a:r>
            <a:r>
              <a:rPr lang="it-IT" baseline="0" dirty="0" smtClean="0"/>
              <a:t> </a:t>
            </a:r>
            <a:r>
              <a:rPr lang="it-IT" baseline="0" dirty="0" err="1" smtClean="0"/>
              <a:t>study</a:t>
            </a:r>
            <a:r>
              <a:rPr lang="it-IT" baseline="0" dirty="0" smtClean="0"/>
              <a:t> </a:t>
            </a:r>
            <a:r>
              <a:rPr lang="it-IT" baseline="0" dirty="0" err="1" smtClean="0"/>
              <a:t>aiming</a:t>
            </a:r>
            <a:r>
              <a:rPr lang="it-IT" baseline="0" dirty="0" smtClean="0"/>
              <a:t> </a:t>
            </a:r>
            <a:r>
              <a:rPr lang="it-IT" baseline="0" dirty="0" err="1" smtClean="0"/>
              <a:t>at</a:t>
            </a:r>
            <a:r>
              <a:rPr lang="it-IT" baseline="0" dirty="0" smtClean="0"/>
              <a:t> the </a:t>
            </a:r>
            <a:r>
              <a:rPr lang="it-IT" baseline="0" dirty="0" err="1" smtClean="0"/>
              <a:t>diagnosis</a:t>
            </a:r>
            <a:r>
              <a:rPr lang="it-IT" baseline="0" dirty="0" smtClean="0"/>
              <a:t>, </a:t>
            </a:r>
            <a:r>
              <a:rPr lang="it-IT" baseline="0" dirty="0" err="1" smtClean="0"/>
              <a:t>monitoring</a:t>
            </a:r>
            <a:r>
              <a:rPr lang="it-IT" baseline="0" dirty="0" smtClean="0"/>
              <a:t>, </a:t>
            </a:r>
            <a:r>
              <a:rPr lang="it-IT" baseline="0" dirty="0" err="1" smtClean="0"/>
              <a:t>preservation</a:t>
            </a:r>
            <a:r>
              <a:rPr lang="it-IT" baseline="0" dirty="0" smtClean="0"/>
              <a:t> and </a:t>
            </a:r>
            <a:r>
              <a:rPr lang="it-IT" baseline="0" dirty="0" err="1" smtClean="0"/>
              <a:t>evaluation</a:t>
            </a:r>
            <a:r>
              <a:rPr lang="it-IT" baseline="0" dirty="0" smtClean="0"/>
              <a:t> of </a:t>
            </a:r>
            <a:r>
              <a:rPr lang="it-IT" baseline="0" dirty="0" err="1" smtClean="0"/>
              <a:t>different</a:t>
            </a:r>
            <a:r>
              <a:rPr lang="it-IT" baseline="0" dirty="0" smtClean="0"/>
              <a:t> </a:t>
            </a:r>
            <a:r>
              <a:rPr lang="it-IT" baseline="0" dirty="0" err="1" smtClean="0"/>
              <a:t>sites</a:t>
            </a:r>
            <a:r>
              <a:rPr lang="it-IT" baseline="0" dirty="0" smtClean="0"/>
              <a:t> of high cultural </a:t>
            </a:r>
            <a:r>
              <a:rPr lang="it-IT" baseline="0" dirty="0" err="1" smtClean="0"/>
              <a:t>value</a:t>
            </a:r>
            <a:r>
              <a:rPr lang="it-IT" baseline="0" dirty="0" smtClean="0"/>
              <a:t> with the </a:t>
            </a:r>
            <a:r>
              <a:rPr lang="it-IT" baseline="0" dirty="0" err="1" smtClean="0"/>
              <a:t>employment</a:t>
            </a:r>
            <a:r>
              <a:rPr lang="it-IT" baseline="0" dirty="0" smtClean="0"/>
              <a:t> of innovative and non-</a:t>
            </a:r>
            <a:r>
              <a:rPr lang="it-IT" baseline="0" dirty="0" err="1" smtClean="0"/>
              <a:t>destructive</a:t>
            </a:r>
            <a:r>
              <a:rPr lang="it-IT" baseline="0" dirty="0" smtClean="0"/>
              <a:t> </a:t>
            </a:r>
            <a:r>
              <a:rPr lang="it-IT" baseline="0" dirty="0" err="1" smtClean="0"/>
              <a:t>techniques</a:t>
            </a:r>
            <a:r>
              <a:rPr lang="it-IT" baseline="0" dirty="0" smtClean="0"/>
              <a:t> in the </a:t>
            </a:r>
            <a:r>
              <a:rPr lang="it-IT" baseline="0" dirty="0" err="1" smtClean="0"/>
              <a:t>fields</a:t>
            </a:r>
            <a:r>
              <a:rPr lang="it-IT" baseline="0" dirty="0" smtClean="0"/>
              <a:t> of </a:t>
            </a:r>
            <a:r>
              <a:rPr lang="it-IT" baseline="0" dirty="0" err="1" smtClean="0"/>
              <a:t>physics</a:t>
            </a:r>
            <a:r>
              <a:rPr lang="it-IT" baseline="0" dirty="0" smtClean="0"/>
              <a:t>, </a:t>
            </a:r>
            <a:r>
              <a:rPr lang="it-IT" baseline="0" dirty="0" err="1" smtClean="0"/>
              <a:t>microbiology</a:t>
            </a:r>
            <a:r>
              <a:rPr lang="it-IT" baseline="0" dirty="0" smtClean="0"/>
              <a:t>, </a:t>
            </a:r>
            <a:r>
              <a:rPr lang="it-IT" baseline="0" dirty="0" err="1" smtClean="0"/>
              <a:t>anthropology</a:t>
            </a:r>
            <a:r>
              <a:rPr lang="it-IT" baseline="0" dirty="0" smtClean="0"/>
              <a:t>, </a:t>
            </a:r>
            <a:r>
              <a:rPr lang="it-IT" baseline="0" dirty="0" err="1" smtClean="0"/>
              <a:t>paleobotany</a:t>
            </a:r>
            <a:r>
              <a:rPr lang="it-IT" baseline="0" dirty="0" smtClean="0"/>
              <a:t> and </a:t>
            </a:r>
            <a:r>
              <a:rPr lang="it-IT" baseline="0" dirty="0" err="1" smtClean="0"/>
              <a:t>chemistry</a:t>
            </a:r>
            <a:r>
              <a:rPr lang="it-IT" baseline="0" dirty="0" smtClean="0"/>
              <a:t>. </a:t>
            </a:r>
            <a:r>
              <a:rPr lang="it-IT" baseline="0" dirty="0" err="1" smtClean="0"/>
              <a:t>Interdisciplinary</a:t>
            </a:r>
            <a:r>
              <a:rPr lang="it-IT" baseline="0" dirty="0" smtClean="0"/>
              <a:t> </a:t>
            </a:r>
            <a:r>
              <a:rPr lang="it-IT" baseline="0" dirty="0" err="1" smtClean="0"/>
              <a:t>collaboration</a:t>
            </a:r>
            <a:r>
              <a:rPr lang="it-IT" baseline="0" dirty="0" smtClean="0"/>
              <a:t> in </a:t>
            </a:r>
            <a:r>
              <a:rPr lang="it-IT" baseline="0" dirty="0" err="1" smtClean="0"/>
              <a:t>fact</a:t>
            </a:r>
            <a:r>
              <a:rPr lang="it-IT" baseline="0" dirty="0" smtClean="0"/>
              <a:t>, </a:t>
            </a:r>
            <a:r>
              <a:rPr lang="it-IT" baseline="0" dirty="0" err="1" smtClean="0"/>
              <a:t>allows</a:t>
            </a:r>
            <a:r>
              <a:rPr lang="it-IT" baseline="0" dirty="0" smtClean="0"/>
              <a:t> a full </a:t>
            </a:r>
            <a:r>
              <a:rPr lang="it-IT" baseline="0" dirty="0" err="1" smtClean="0"/>
              <a:t>vision</a:t>
            </a:r>
            <a:r>
              <a:rPr lang="it-IT" baseline="0" dirty="0" smtClean="0"/>
              <a:t> of the Cultural Heritage under </a:t>
            </a:r>
            <a:r>
              <a:rPr lang="it-IT" baseline="0" dirty="0" err="1" smtClean="0"/>
              <a:t>study</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7</a:t>
            </a:fld>
            <a:endParaRPr lang="it-IT"/>
          </a:p>
        </p:txBody>
      </p:sp>
    </p:spTree>
    <p:extLst>
      <p:ext uri="{BB962C8B-B14F-4D97-AF65-F5344CB8AC3E}">
        <p14:creationId xmlns:p14="http://schemas.microsoft.com/office/powerpoint/2010/main" val="238083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err="1" smtClean="0"/>
              <a:t>One</a:t>
            </a:r>
            <a:r>
              <a:rPr lang="it-IT" baseline="0" dirty="0" smtClean="0"/>
              <a:t> of </a:t>
            </a:r>
            <a:r>
              <a:rPr lang="it-IT" baseline="0" dirty="0" err="1" smtClean="0"/>
              <a:t>this</a:t>
            </a:r>
            <a:r>
              <a:rPr lang="it-IT" baseline="0" dirty="0" smtClean="0"/>
              <a:t> </a:t>
            </a:r>
            <a:r>
              <a:rPr lang="it-IT" baseline="0" dirty="0" err="1" smtClean="0"/>
              <a:t>collaboration</a:t>
            </a:r>
            <a:r>
              <a:rPr lang="it-IT" baseline="0" dirty="0" smtClean="0"/>
              <a:t> </a:t>
            </a:r>
            <a:r>
              <a:rPr lang="it-IT" baseline="0" dirty="0" err="1" smtClean="0"/>
              <a:t>within</a:t>
            </a:r>
            <a:r>
              <a:rPr lang="it-IT" baseline="0" dirty="0" smtClean="0"/>
              <a:t> the </a:t>
            </a:r>
            <a:r>
              <a:rPr lang="it-IT" dirty="0" smtClean="0"/>
              <a:t>NAST center</a:t>
            </a:r>
            <a:r>
              <a:rPr lang="it-IT" baseline="0" dirty="0" smtClean="0"/>
              <a:t> </a:t>
            </a:r>
            <a:r>
              <a:rPr lang="it-IT" baseline="0" dirty="0" err="1" smtClean="0"/>
              <a:t>is</a:t>
            </a:r>
            <a:r>
              <a:rPr lang="it-IT" baseline="0" dirty="0" smtClean="0"/>
              <a:t> with the team of Professor </a:t>
            </a:r>
            <a:r>
              <a:rPr lang="it-IT" baseline="0" dirty="0" err="1" smtClean="0"/>
              <a:t>Picozza</a:t>
            </a:r>
            <a:r>
              <a:rPr lang="it-IT" baseline="0" dirty="0" smtClean="0"/>
              <a:t> and Andreani </a:t>
            </a:r>
            <a:r>
              <a:rPr lang="it-IT" baseline="0" dirty="0" err="1" smtClean="0"/>
              <a:t>where</a:t>
            </a:r>
            <a:r>
              <a:rPr lang="it-IT" baseline="0" dirty="0" smtClean="0"/>
              <a:t> are </a:t>
            </a:r>
            <a:r>
              <a:rPr lang="it-IT" baseline="0" dirty="0" err="1" smtClean="0"/>
              <a:t>present</a:t>
            </a:r>
            <a:r>
              <a:rPr lang="it-IT" baseline="0" dirty="0" smtClean="0"/>
              <a:t> expertise </a:t>
            </a:r>
            <a:r>
              <a:rPr lang="it-IT" baseline="0" dirty="0" err="1" smtClean="0"/>
              <a:t>related</a:t>
            </a:r>
            <a:r>
              <a:rPr lang="it-IT" baseline="0" dirty="0" smtClean="0"/>
              <a:t> to the </a:t>
            </a:r>
            <a:r>
              <a:rPr lang="it-IT" baseline="0" dirty="0" err="1" smtClean="0"/>
              <a:t>development</a:t>
            </a:r>
            <a:r>
              <a:rPr lang="it-IT" baseline="0" dirty="0" smtClean="0"/>
              <a:t> of </a:t>
            </a:r>
            <a:r>
              <a:rPr lang="it-IT" baseline="0" dirty="0" err="1" smtClean="0"/>
              <a:t>muon</a:t>
            </a:r>
            <a:r>
              <a:rPr lang="it-IT" baseline="0" dirty="0" smtClean="0"/>
              <a:t> </a:t>
            </a:r>
            <a:r>
              <a:rPr lang="it-IT" baseline="0" dirty="0" err="1" smtClean="0"/>
              <a:t>tomography</a:t>
            </a:r>
            <a:r>
              <a:rPr lang="it-IT" baseline="0" dirty="0" smtClean="0"/>
              <a:t> and </a:t>
            </a:r>
            <a:r>
              <a:rPr lang="it-IT" baseline="0" dirty="0" err="1" smtClean="0"/>
              <a:t>neutron</a:t>
            </a:r>
            <a:r>
              <a:rPr lang="it-IT" baseline="0" dirty="0" smtClean="0"/>
              <a:t> </a:t>
            </a:r>
            <a:r>
              <a:rPr lang="it-IT" baseline="0" dirty="0" err="1" smtClean="0"/>
              <a:t>logging</a:t>
            </a:r>
            <a:r>
              <a:rPr lang="it-IT" baseline="0" dirty="0" smtClean="0"/>
              <a:t>, new </a:t>
            </a:r>
            <a:r>
              <a:rPr lang="it-IT" baseline="0" dirty="0" err="1" smtClean="0"/>
              <a:t>methodologies</a:t>
            </a:r>
            <a:r>
              <a:rPr lang="it-IT" baseline="0" dirty="0" smtClean="0"/>
              <a:t> </a:t>
            </a:r>
            <a:r>
              <a:rPr lang="it-IT" baseline="0" dirty="0" err="1" smtClean="0"/>
              <a:t>that</a:t>
            </a:r>
            <a:r>
              <a:rPr lang="it-IT" baseline="0" dirty="0" smtClean="0"/>
              <a:t> are </a:t>
            </a:r>
            <a:r>
              <a:rPr lang="it-IT" baseline="0" dirty="0" err="1" smtClean="0"/>
              <a:t>proposed</a:t>
            </a:r>
            <a:r>
              <a:rPr lang="it-IT" baseline="0" dirty="0" smtClean="0"/>
              <a:t> for innovative </a:t>
            </a:r>
            <a:r>
              <a:rPr lang="it-IT" baseline="0" dirty="0" err="1" smtClean="0"/>
              <a:t>application</a:t>
            </a:r>
            <a:r>
              <a:rPr lang="it-IT" baseline="0" dirty="0" smtClean="0"/>
              <a:t> in the </a:t>
            </a:r>
            <a:r>
              <a:rPr lang="it-IT" baseline="0" dirty="0" err="1" smtClean="0"/>
              <a:t>field</a:t>
            </a:r>
            <a:r>
              <a:rPr lang="it-IT" baseline="0" dirty="0" smtClean="0"/>
              <a:t> of Cultural Heritage in </a:t>
            </a:r>
            <a:r>
              <a:rPr lang="it-IT" baseline="0" dirty="0" err="1" smtClean="0"/>
              <a:t>order</a:t>
            </a:r>
            <a:r>
              <a:rPr lang="it-IT" baseline="0" dirty="0" smtClean="0"/>
              <a:t> to </a:t>
            </a:r>
            <a:r>
              <a:rPr lang="it-IT" baseline="0" dirty="0" err="1" smtClean="0"/>
              <a:t>localize</a:t>
            </a:r>
            <a:r>
              <a:rPr lang="it-IT" baseline="0" dirty="0" smtClean="0"/>
              <a:t> and </a:t>
            </a:r>
            <a:r>
              <a:rPr lang="it-IT" baseline="0" dirty="0" err="1" smtClean="0"/>
              <a:t>characterize</a:t>
            </a:r>
            <a:r>
              <a:rPr lang="it-IT" baseline="0" dirty="0" smtClean="0"/>
              <a:t> underground </a:t>
            </a:r>
            <a:r>
              <a:rPr lang="it-IT" baseline="0" dirty="0" err="1" smtClean="0"/>
              <a:t>buried</a:t>
            </a:r>
            <a:r>
              <a:rPr lang="it-IT" baseline="0" dirty="0" smtClean="0"/>
              <a:t> </a:t>
            </a:r>
            <a:r>
              <a:rPr lang="it-IT" baseline="0" dirty="0" err="1" smtClean="0"/>
              <a:t>objects</a:t>
            </a:r>
            <a:r>
              <a:rPr lang="it-IT" baseline="0" dirty="0" smtClean="0"/>
              <a:t>, </a:t>
            </a:r>
            <a:r>
              <a:rPr lang="it-IT" baseline="0" dirty="0" err="1" smtClean="0"/>
              <a:t>as</a:t>
            </a:r>
            <a:r>
              <a:rPr lang="it-IT" baseline="0" dirty="0" smtClean="0"/>
              <a:t> Giulia Festa </a:t>
            </a:r>
            <a:r>
              <a:rPr lang="it-IT" baseline="0" dirty="0" err="1" smtClean="0"/>
              <a:t>will</a:t>
            </a:r>
            <a:r>
              <a:rPr lang="it-IT" baseline="0" dirty="0" smtClean="0"/>
              <a:t> </a:t>
            </a:r>
            <a:r>
              <a:rPr lang="it-IT" baseline="0" dirty="0" err="1" smtClean="0"/>
              <a:t>explain</a:t>
            </a:r>
            <a:r>
              <a:rPr lang="it-IT" baseline="0" dirty="0" smtClean="0"/>
              <a:t> </a:t>
            </a:r>
            <a:r>
              <a:rPr lang="it-IT" baseline="0" dirty="0" err="1" smtClean="0"/>
              <a:t>later</a:t>
            </a:r>
            <a:r>
              <a:rPr lang="it-IT" baseline="0" dirty="0" smtClean="0"/>
              <a:t> </a:t>
            </a:r>
            <a:r>
              <a:rPr lang="it-IT" baseline="0" dirty="0" err="1" smtClean="0"/>
              <a:t>this</a:t>
            </a:r>
            <a:r>
              <a:rPr lang="it-IT" baseline="0" dirty="0" smtClean="0"/>
              <a:t> </a:t>
            </a:r>
            <a:r>
              <a:rPr lang="it-IT" baseline="0" dirty="0" err="1" smtClean="0"/>
              <a:t>evening</a:t>
            </a:r>
            <a:r>
              <a:rPr lang="it-IT" baseline="0" dirty="0" smtClean="0"/>
              <a:t> in </a:t>
            </a:r>
            <a:r>
              <a:rPr lang="it-IT" baseline="0" dirty="0" err="1" smtClean="0"/>
              <a:t>her</a:t>
            </a:r>
            <a:r>
              <a:rPr lang="it-IT" baseline="0" dirty="0" smtClean="0"/>
              <a:t> </a:t>
            </a:r>
            <a:r>
              <a:rPr lang="it-IT" baseline="0" dirty="0" err="1" smtClean="0"/>
              <a:t>presentation</a:t>
            </a:r>
            <a:endParaRPr lang="en-US" dirty="0"/>
          </a:p>
        </p:txBody>
      </p:sp>
      <p:sp>
        <p:nvSpPr>
          <p:cNvPr id="4" name="Segnaposto numero diapositiva 3"/>
          <p:cNvSpPr>
            <a:spLocks noGrp="1"/>
          </p:cNvSpPr>
          <p:nvPr>
            <p:ph type="sldNum" sz="quarter" idx="10"/>
          </p:nvPr>
        </p:nvSpPr>
        <p:spPr/>
        <p:txBody>
          <a:bodyPr/>
          <a:lstStyle/>
          <a:p>
            <a:fld id="{31451326-2440-411A-9C6B-E1129E285DE0}" type="slidenum">
              <a:rPr lang="en-US" smtClean="0"/>
              <a:t>8</a:t>
            </a:fld>
            <a:endParaRPr lang="en-US"/>
          </a:p>
        </p:txBody>
      </p:sp>
    </p:spTree>
    <p:extLst>
      <p:ext uri="{BB962C8B-B14F-4D97-AF65-F5344CB8AC3E}">
        <p14:creationId xmlns:p14="http://schemas.microsoft.com/office/powerpoint/2010/main" val="2799291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Another</a:t>
            </a:r>
            <a:r>
              <a:rPr lang="it-IT" dirty="0" smtClean="0"/>
              <a:t> </a:t>
            </a:r>
            <a:r>
              <a:rPr lang="it-IT" dirty="0" err="1" smtClean="0"/>
              <a:t>approach</a:t>
            </a:r>
            <a:r>
              <a:rPr lang="it-IT" baseline="0" dirty="0" smtClean="0"/>
              <a:t> </a:t>
            </a:r>
            <a:r>
              <a:rPr lang="it-IT" baseline="0" dirty="0" err="1" smtClean="0"/>
              <a:t>is</a:t>
            </a:r>
            <a:r>
              <a:rPr lang="it-IT" baseline="0" dirty="0" smtClean="0"/>
              <a:t> the </a:t>
            </a:r>
            <a:r>
              <a:rPr lang="it-IT" baseline="0" dirty="0" err="1" smtClean="0"/>
              <a:t>study</a:t>
            </a:r>
            <a:r>
              <a:rPr lang="it-IT" baseline="0" dirty="0" smtClean="0"/>
              <a:t> of </a:t>
            </a:r>
            <a:r>
              <a:rPr lang="it-IT" baseline="0" dirty="0" err="1" smtClean="0"/>
              <a:t>ancient</a:t>
            </a:r>
            <a:r>
              <a:rPr lang="it-IT" baseline="0" dirty="0" smtClean="0"/>
              <a:t> DNA from </a:t>
            </a:r>
            <a:r>
              <a:rPr lang="it-IT" baseline="0" dirty="0" err="1" smtClean="0"/>
              <a:t>bones</a:t>
            </a:r>
            <a:r>
              <a:rPr lang="it-IT" baseline="0" dirty="0" smtClean="0"/>
              <a:t> or </a:t>
            </a:r>
            <a:r>
              <a:rPr lang="it-IT" baseline="0" dirty="0" err="1" smtClean="0"/>
              <a:t>seeds</a:t>
            </a:r>
            <a:r>
              <a:rPr lang="it-IT" baseline="0" dirty="0" smtClean="0"/>
              <a:t> </a:t>
            </a:r>
            <a:r>
              <a:rPr lang="it-IT" baseline="0" dirty="0" err="1" smtClean="0"/>
              <a:t>collected</a:t>
            </a:r>
            <a:r>
              <a:rPr lang="it-IT" baseline="0" dirty="0" smtClean="0"/>
              <a:t> in the site </a:t>
            </a:r>
            <a:r>
              <a:rPr lang="it-IT" baseline="0" dirty="0" err="1" smtClean="0"/>
              <a:t>investigated</a:t>
            </a:r>
            <a:r>
              <a:rPr lang="it-IT" baseline="0" dirty="0" smtClean="0"/>
              <a:t>. </a:t>
            </a:r>
            <a:r>
              <a:rPr lang="en-US" sz="1200" kern="1200" dirty="0" smtClean="0">
                <a:solidFill>
                  <a:schemeClr val="tx1"/>
                </a:solidFill>
                <a:effectLst/>
                <a:latin typeface="+mn-lt"/>
                <a:ea typeface="+mn-ea"/>
                <a:cs typeface="+mn-cs"/>
              </a:rPr>
              <a:t>The analysis of ancient DNA provides archaeologists and anthropologists with innovative, scientific and accurate data to study and understand the past.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9</a:t>
            </a:fld>
            <a:endParaRPr lang="it-IT"/>
          </a:p>
        </p:txBody>
      </p:sp>
    </p:spTree>
    <p:extLst>
      <p:ext uri="{BB962C8B-B14F-4D97-AF65-F5344CB8AC3E}">
        <p14:creationId xmlns:p14="http://schemas.microsoft.com/office/powerpoint/2010/main" val="295080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This</a:t>
            </a:r>
            <a:r>
              <a:rPr lang="it-IT" dirty="0" smtClean="0"/>
              <a:t> </a:t>
            </a:r>
            <a:r>
              <a:rPr lang="it-IT" dirty="0" err="1" smtClean="0"/>
              <a:t>was</a:t>
            </a:r>
            <a:r>
              <a:rPr lang="it-IT" dirty="0" smtClean="0"/>
              <a:t> </a:t>
            </a:r>
            <a:r>
              <a:rPr lang="it-IT" dirty="0" err="1" smtClean="0"/>
              <a:t>obtained</a:t>
            </a:r>
            <a:r>
              <a:rPr lang="it-IT" dirty="0" smtClean="0"/>
              <a:t> in </a:t>
            </a:r>
            <a:r>
              <a:rPr lang="it-IT" dirty="0" err="1" smtClean="0"/>
              <a:t>collaboration</a:t>
            </a:r>
            <a:r>
              <a:rPr lang="it-IT" dirty="0" smtClean="0"/>
              <a:t> with the</a:t>
            </a:r>
            <a:r>
              <a:rPr lang="it-IT" baseline="0" dirty="0" smtClean="0"/>
              <a:t> team of Prof. Rickards </a:t>
            </a:r>
            <a:r>
              <a:rPr lang="it-IT" baseline="0" dirty="0" err="1" smtClean="0"/>
              <a:t>that</a:t>
            </a:r>
            <a:r>
              <a:rPr lang="it-IT" baseline="0" dirty="0" smtClean="0"/>
              <a:t> </a:t>
            </a:r>
            <a:r>
              <a:rPr lang="it-IT" baseline="0" dirty="0" err="1" smtClean="0"/>
              <a:t>carried</a:t>
            </a:r>
            <a:r>
              <a:rPr lang="it-IT" baseline="0" dirty="0" smtClean="0"/>
              <a:t> out </a:t>
            </a:r>
            <a:r>
              <a:rPr lang="it-IT" baseline="0" dirty="0" err="1" smtClean="0"/>
              <a:t>analysis</a:t>
            </a:r>
            <a:r>
              <a:rPr lang="it-IT" baseline="0" dirty="0" smtClean="0"/>
              <a:t> of </a:t>
            </a:r>
            <a:r>
              <a:rPr lang="it-IT" baseline="0" dirty="0" err="1" smtClean="0"/>
              <a:t>ancient</a:t>
            </a:r>
            <a:r>
              <a:rPr lang="it-IT" baseline="0" dirty="0" smtClean="0"/>
              <a:t> </a:t>
            </a:r>
            <a:r>
              <a:rPr lang="it-IT" baseline="0" dirty="0" err="1" smtClean="0"/>
              <a:t>biomolecules</a:t>
            </a:r>
            <a:r>
              <a:rPr lang="it-IT" baseline="0" dirty="0" smtClean="0"/>
              <a:t>, </a:t>
            </a:r>
            <a:r>
              <a:rPr lang="it-IT" baseline="0" dirty="0" err="1" smtClean="0"/>
              <a:t>a</a:t>
            </a:r>
            <a:r>
              <a:rPr lang="it-IT" dirty="0" err="1" smtClean="0"/>
              <a:t>s</a:t>
            </a:r>
            <a:r>
              <a:rPr lang="it-IT" dirty="0" smtClean="0"/>
              <a:t> just</a:t>
            </a:r>
            <a:r>
              <a:rPr lang="it-IT" baseline="0" dirty="0" smtClean="0"/>
              <a:t> </a:t>
            </a:r>
            <a:r>
              <a:rPr lang="it-IT" dirty="0" err="1" smtClean="0"/>
              <a:t>explained</a:t>
            </a:r>
            <a:r>
              <a:rPr lang="it-IT" dirty="0" smtClean="0"/>
              <a:t> in the </a:t>
            </a:r>
            <a:r>
              <a:rPr lang="it-IT" dirty="0" err="1" smtClean="0"/>
              <a:t>previous</a:t>
            </a:r>
            <a:r>
              <a:rPr lang="it-IT" dirty="0" smtClean="0"/>
              <a:t> </a:t>
            </a:r>
            <a:r>
              <a:rPr lang="it-IT" dirty="0" err="1" smtClean="0"/>
              <a:t>presentation</a:t>
            </a:r>
            <a:r>
              <a:rPr lang="it-IT" dirty="0" smtClean="0"/>
              <a:t> by Roberta Lelli. The </a:t>
            </a:r>
            <a:r>
              <a:rPr lang="it-IT" dirty="0" err="1" smtClean="0"/>
              <a:t>molecular</a:t>
            </a:r>
            <a:r>
              <a:rPr lang="it-IT" dirty="0" smtClean="0"/>
              <a:t> </a:t>
            </a:r>
            <a:r>
              <a:rPr lang="it-IT" dirty="0" err="1" smtClean="0"/>
              <a:t>characterization</a:t>
            </a:r>
            <a:r>
              <a:rPr lang="it-IT" dirty="0" smtClean="0"/>
              <a:t> of human </a:t>
            </a:r>
            <a:r>
              <a:rPr lang="it-IT" dirty="0" err="1" smtClean="0"/>
              <a:t>remains</a:t>
            </a:r>
            <a:r>
              <a:rPr lang="it-IT" dirty="0" smtClean="0"/>
              <a:t> </a:t>
            </a:r>
            <a:r>
              <a:rPr lang="it-IT" dirty="0" err="1" smtClean="0"/>
              <a:t>allow</a:t>
            </a:r>
            <a:r>
              <a:rPr lang="it-IT" dirty="0" smtClean="0"/>
              <a:t> to relate</a:t>
            </a:r>
            <a:r>
              <a:rPr lang="it-IT" baseline="0" dirty="0" smtClean="0"/>
              <a:t> the </a:t>
            </a:r>
            <a:r>
              <a:rPr lang="it-IT" baseline="0" dirty="0" err="1" smtClean="0"/>
              <a:t>genetic</a:t>
            </a:r>
            <a:r>
              <a:rPr lang="it-IT" baseline="0" dirty="0" smtClean="0"/>
              <a:t> and cultural </a:t>
            </a:r>
            <a:r>
              <a:rPr lang="it-IT" baseline="0" dirty="0" err="1" smtClean="0"/>
              <a:t>changes</a:t>
            </a:r>
            <a:r>
              <a:rPr lang="it-IT" baseline="0" dirty="0" smtClean="0"/>
              <a:t> </a:t>
            </a:r>
            <a:r>
              <a:rPr lang="it-IT" baseline="0" dirty="0" err="1" smtClean="0"/>
              <a:t>that</a:t>
            </a:r>
            <a:r>
              <a:rPr lang="it-IT" baseline="0" dirty="0" smtClean="0"/>
              <a:t> </a:t>
            </a:r>
            <a:r>
              <a:rPr lang="it-IT" baseline="0" dirty="0" err="1" smtClean="0"/>
              <a:t>have</a:t>
            </a:r>
            <a:r>
              <a:rPr lang="it-IT" baseline="0" dirty="0" smtClean="0"/>
              <a:t> </a:t>
            </a:r>
            <a:r>
              <a:rPr lang="it-IT" baseline="0" dirty="0" err="1" smtClean="0"/>
              <a:t>occurred</a:t>
            </a:r>
            <a:r>
              <a:rPr lang="it-IT" baseline="0" dirty="0" smtClean="0"/>
              <a:t> in the </a:t>
            </a:r>
            <a:r>
              <a:rPr lang="it-IT" baseline="0" dirty="0" err="1" smtClean="0"/>
              <a:t>populations</a:t>
            </a:r>
            <a:r>
              <a:rPr lang="it-IT" baseline="0" dirty="0" smtClean="0"/>
              <a:t> </a:t>
            </a:r>
            <a:r>
              <a:rPr lang="it-IT" baseline="0" dirty="0" err="1" smtClean="0"/>
              <a:t>that</a:t>
            </a:r>
            <a:r>
              <a:rPr lang="it-IT" baseline="0" dirty="0" smtClean="0"/>
              <a:t> </a:t>
            </a:r>
            <a:r>
              <a:rPr lang="it-IT" baseline="0" dirty="0" err="1" smtClean="0"/>
              <a:t>have</a:t>
            </a:r>
            <a:r>
              <a:rPr lang="it-IT" baseline="0" dirty="0" smtClean="0"/>
              <a:t> </a:t>
            </a:r>
            <a:r>
              <a:rPr lang="it-IT" baseline="0" dirty="0" err="1" smtClean="0"/>
              <a:t>inhabited</a:t>
            </a:r>
            <a:r>
              <a:rPr lang="it-IT" baseline="0" dirty="0" smtClean="0"/>
              <a:t> the </a:t>
            </a:r>
            <a:r>
              <a:rPr lang="it-IT" baseline="0" dirty="0" err="1" smtClean="0"/>
              <a:t>sites</a:t>
            </a:r>
            <a:r>
              <a:rPr lang="it-IT" baseline="0" dirty="0" smtClean="0"/>
              <a:t> </a:t>
            </a:r>
            <a:r>
              <a:rPr lang="it-IT" baseline="0" dirty="0" err="1" smtClean="0"/>
              <a:t>investigated</a:t>
            </a:r>
            <a:r>
              <a:rPr lang="it-IT" baseline="0" dirty="0" smtClean="0"/>
              <a:t> to </a:t>
            </a:r>
            <a:r>
              <a:rPr lang="it-IT" baseline="0" dirty="0" err="1" smtClean="0"/>
              <a:t>their</a:t>
            </a:r>
            <a:r>
              <a:rPr lang="it-IT" baseline="0" dirty="0" smtClean="0"/>
              <a:t> </a:t>
            </a:r>
            <a:r>
              <a:rPr lang="it-IT" baseline="0" dirty="0" err="1" smtClean="0"/>
              <a:t>subsistence</a:t>
            </a:r>
            <a:r>
              <a:rPr lang="it-IT" baseline="0" dirty="0" smtClean="0"/>
              <a:t> </a:t>
            </a:r>
            <a:r>
              <a:rPr lang="it-IT" baseline="0" dirty="0" err="1" smtClean="0"/>
              <a:t>strategies</a:t>
            </a:r>
            <a:r>
              <a:rPr lang="it-IT" baseline="0" dirty="0" smtClean="0"/>
              <a:t>, state of </a:t>
            </a:r>
            <a:r>
              <a:rPr lang="it-IT" baseline="0" dirty="0" err="1" smtClean="0"/>
              <a:t>health</a:t>
            </a:r>
            <a:r>
              <a:rPr lang="it-IT" baseline="0" dirty="0" smtClean="0"/>
              <a:t>, social </a:t>
            </a:r>
            <a:r>
              <a:rPr lang="it-IT" baseline="0" dirty="0" err="1" smtClean="0"/>
              <a:t>complexity</a:t>
            </a:r>
            <a:r>
              <a:rPr lang="it-IT" baseline="0" dirty="0" smtClean="0"/>
              <a:t> and </a:t>
            </a:r>
            <a:r>
              <a:rPr lang="it-IT" baseline="0" dirty="0" err="1" smtClean="0"/>
              <a:t>environment</a:t>
            </a:r>
            <a:r>
              <a:rPr lang="it-IT" baseline="0" dirty="0" smtClean="0"/>
              <a:t> in </a:t>
            </a:r>
            <a:r>
              <a:rPr lang="it-IT" baseline="0" dirty="0" err="1" smtClean="0"/>
              <a:t>order</a:t>
            </a:r>
            <a:r>
              <a:rPr lang="it-IT" baseline="0" dirty="0" smtClean="0"/>
              <a:t> to </a:t>
            </a:r>
            <a:r>
              <a:rPr lang="it-IT" baseline="0" dirty="0" err="1" smtClean="0"/>
              <a:t>reconstruct</a:t>
            </a:r>
            <a:r>
              <a:rPr lang="it-IT" baseline="0" dirty="0" smtClean="0"/>
              <a:t> </a:t>
            </a:r>
            <a:r>
              <a:rPr lang="it-IT" baseline="0" dirty="0" err="1" smtClean="0"/>
              <a:t>their</a:t>
            </a:r>
            <a:r>
              <a:rPr lang="it-IT" baseline="0" dirty="0" smtClean="0"/>
              <a:t> </a:t>
            </a:r>
            <a:r>
              <a:rPr lang="it-IT" baseline="0" dirty="0" err="1" smtClean="0"/>
              <a:t>past</a:t>
            </a:r>
            <a:r>
              <a:rPr lang="it-IT" baseline="0" dirty="0" smtClean="0"/>
              <a:t> </a:t>
            </a:r>
            <a:r>
              <a:rPr lang="it-IT" baseline="0" dirty="0" err="1" smtClean="0"/>
              <a:t>history</a:t>
            </a:r>
            <a:r>
              <a:rPr lang="it-IT" baseline="0" dirty="0" smtClean="0"/>
              <a:t> </a:t>
            </a:r>
            <a:r>
              <a:rPr lang="it-IT" dirty="0" smtClean="0"/>
              <a:t> </a:t>
            </a:r>
            <a:endParaRPr lang="it-IT" dirty="0"/>
          </a:p>
        </p:txBody>
      </p:sp>
      <p:sp>
        <p:nvSpPr>
          <p:cNvPr id="4" name="Segnaposto numero diapositiva 3"/>
          <p:cNvSpPr>
            <a:spLocks noGrp="1"/>
          </p:cNvSpPr>
          <p:nvPr>
            <p:ph type="sldNum" sz="quarter" idx="10"/>
          </p:nvPr>
        </p:nvSpPr>
        <p:spPr/>
        <p:txBody>
          <a:bodyPr/>
          <a:lstStyle/>
          <a:p>
            <a:fld id="{5FA09D3D-AE0A-4483-B4DF-83A4A64E63A2}" type="slidenum">
              <a:rPr lang="it-IT" smtClean="0"/>
              <a:t>10</a:t>
            </a:fld>
            <a:endParaRPr lang="it-IT"/>
          </a:p>
        </p:txBody>
      </p:sp>
    </p:spTree>
    <p:extLst>
      <p:ext uri="{BB962C8B-B14F-4D97-AF65-F5344CB8AC3E}">
        <p14:creationId xmlns:p14="http://schemas.microsoft.com/office/powerpoint/2010/main" val="295059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9A99B-2EF0-469F-85E9-AF485345B85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9933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EB3647-3BD8-48B9-8D1A-E145E0BE67B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2719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5EB130-968C-45F0-B3E6-907E3CEC840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003575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53855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507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872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544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9641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6425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64916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60310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D6BA4-AD98-4BB8-8EA6-D62DC730B1E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783740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5588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05231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5214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2003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30201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258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337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16974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59004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7323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8CA558-3F88-4BDA-A8E6-13115D4AF47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91288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1302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10526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07440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6067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7CABB54C-727E-413D-B7C9-62C5691B085B}" type="slidenum">
              <a:rPr lang="it-IT"/>
              <a:pPr>
                <a:defRPr/>
              </a:pPr>
              <a:t>‹N›</a:t>
            </a:fld>
            <a:endParaRPr lang="it-IT"/>
          </a:p>
        </p:txBody>
      </p:sp>
    </p:spTree>
    <p:extLst>
      <p:ext uri="{BB962C8B-B14F-4D97-AF65-F5344CB8AC3E}">
        <p14:creationId xmlns:p14="http://schemas.microsoft.com/office/powerpoint/2010/main" val="2732370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1929CBA2-2E7A-4832-80FF-5E8C94CF193C}" type="slidenum">
              <a:rPr lang="it-IT"/>
              <a:pPr>
                <a:defRPr/>
              </a:pPr>
              <a:t>‹N›</a:t>
            </a:fld>
            <a:endParaRPr lang="it-IT"/>
          </a:p>
        </p:txBody>
      </p:sp>
    </p:spTree>
    <p:extLst>
      <p:ext uri="{BB962C8B-B14F-4D97-AF65-F5344CB8AC3E}">
        <p14:creationId xmlns:p14="http://schemas.microsoft.com/office/powerpoint/2010/main" val="1012195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27940FEF-2092-45CD-8341-6214A33B24A0}" type="slidenum">
              <a:rPr lang="it-IT"/>
              <a:pPr>
                <a:defRPr/>
              </a:pPr>
              <a:t>‹N›</a:t>
            </a:fld>
            <a:endParaRPr lang="it-IT"/>
          </a:p>
        </p:txBody>
      </p:sp>
    </p:spTree>
    <p:extLst>
      <p:ext uri="{BB962C8B-B14F-4D97-AF65-F5344CB8AC3E}">
        <p14:creationId xmlns:p14="http://schemas.microsoft.com/office/powerpoint/2010/main" val="945563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AE98C833-BF11-4D33-AC35-E557A98FD256}" type="slidenum">
              <a:rPr lang="it-IT"/>
              <a:pPr>
                <a:defRPr/>
              </a:pPr>
              <a:t>‹N›</a:t>
            </a:fld>
            <a:endParaRPr lang="it-IT"/>
          </a:p>
        </p:txBody>
      </p:sp>
    </p:spTree>
    <p:extLst>
      <p:ext uri="{BB962C8B-B14F-4D97-AF65-F5344CB8AC3E}">
        <p14:creationId xmlns:p14="http://schemas.microsoft.com/office/powerpoint/2010/main" val="3205570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3026CB57-5122-49CE-8643-08A1D9C59DCC}" type="slidenum">
              <a:rPr lang="it-IT"/>
              <a:pPr>
                <a:defRPr/>
              </a:pPr>
              <a:t>‹N›</a:t>
            </a:fld>
            <a:endParaRPr lang="it-IT"/>
          </a:p>
        </p:txBody>
      </p:sp>
    </p:spTree>
    <p:extLst>
      <p:ext uri="{BB962C8B-B14F-4D97-AF65-F5344CB8AC3E}">
        <p14:creationId xmlns:p14="http://schemas.microsoft.com/office/powerpoint/2010/main" val="1933334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Times New Roman" pitchFamily="18" charset="0"/>
              </a:defRPr>
            </a:lvl1pPr>
          </a:lstStyle>
          <a:p>
            <a:pPr>
              <a:defRPr/>
            </a:pPr>
            <a:fld id="{4C79E2F0-55E7-4844-B385-B1D6D6C3C036}" type="slidenum">
              <a:rPr lang="it-IT"/>
              <a:pPr>
                <a:defRPr/>
              </a:pPr>
              <a:t>‹N›</a:t>
            </a:fld>
            <a:endParaRPr lang="it-IT"/>
          </a:p>
        </p:txBody>
      </p:sp>
    </p:spTree>
    <p:extLst>
      <p:ext uri="{BB962C8B-B14F-4D97-AF65-F5344CB8AC3E}">
        <p14:creationId xmlns:p14="http://schemas.microsoft.com/office/powerpoint/2010/main" val="28754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005A6-3F6E-4E69-A9EB-21939E0B376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9539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Times New Roman" pitchFamily="18" charset="0"/>
              </a:defRPr>
            </a:lvl1pPr>
          </a:lstStyle>
          <a:p>
            <a:pPr>
              <a:defRPr/>
            </a:pPr>
            <a:fld id="{18EC9815-4688-4A36-83BC-1FB3F52382B4}" type="slidenum">
              <a:rPr lang="it-IT"/>
              <a:pPr>
                <a:defRPr/>
              </a:pPr>
              <a:t>‹N›</a:t>
            </a:fld>
            <a:endParaRPr lang="it-IT"/>
          </a:p>
        </p:txBody>
      </p:sp>
    </p:spTree>
    <p:extLst>
      <p:ext uri="{BB962C8B-B14F-4D97-AF65-F5344CB8AC3E}">
        <p14:creationId xmlns:p14="http://schemas.microsoft.com/office/powerpoint/2010/main" val="1811204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79267D5F-BF1F-4831-8BEC-91C7776BF637}" type="slidenum">
              <a:rPr lang="it-IT"/>
              <a:pPr>
                <a:defRPr/>
              </a:pPr>
              <a:t>‹N›</a:t>
            </a:fld>
            <a:endParaRPr lang="it-IT"/>
          </a:p>
        </p:txBody>
      </p:sp>
    </p:spTree>
    <p:extLst>
      <p:ext uri="{BB962C8B-B14F-4D97-AF65-F5344CB8AC3E}">
        <p14:creationId xmlns:p14="http://schemas.microsoft.com/office/powerpoint/2010/main" val="1511364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106087DB-4792-4AE9-B96A-EEF8767CCB23}" type="slidenum">
              <a:rPr lang="it-IT"/>
              <a:pPr>
                <a:defRPr/>
              </a:pPr>
              <a:t>‹N›</a:t>
            </a:fld>
            <a:endParaRPr lang="it-IT"/>
          </a:p>
        </p:txBody>
      </p:sp>
    </p:spTree>
    <p:extLst>
      <p:ext uri="{BB962C8B-B14F-4D97-AF65-F5344CB8AC3E}">
        <p14:creationId xmlns:p14="http://schemas.microsoft.com/office/powerpoint/2010/main" val="41546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EB5C162A-7578-4D9B-9A8A-DCA15FD93A54}" type="slidenum">
              <a:rPr lang="it-IT"/>
              <a:pPr>
                <a:defRPr/>
              </a:pPr>
              <a:t>‹N›</a:t>
            </a:fld>
            <a:endParaRPr lang="it-IT"/>
          </a:p>
        </p:txBody>
      </p:sp>
    </p:spTree>
    <p:extLst>
      <p:ext uri="{BB962C8B-B14F-4D97-AF65-F5344CB8AC3E}">
        <p14:creationId xmlns:p14="http://schemas.microsoft.com/office/powerpoint/2010/main" val="1407218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B5B916D1-E6D4-4C09-90E2-C1F6FAA053F8}" type="slidenum">
              <a:rPr lang="it-IT"/>
              <a:pPr>
                <a:defRPr/>
              </a:pPr>
              <a:t>‹N›</a:t>
            </a:fld>
            <a:endParaRPr lang="it-IT"/>
          </a:p>
        </p:txBody>
      </p:sp>
    </p:spTree>
    <p:extLst>
      <p:ext uri="{BB962C8B-B14F-4D97-AF65-F5344CB8AC3E}">
        <p14:creationId xmlns:p14="http://schemas.microsoft.com/office/powerpoint/2010/main" val="213699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41526D-8174-4C5F-9285-03DBC5BAC06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914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A74259-70BA-45A6-9D66-498521FBD4D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9443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5495A0-8AC9-42D5-885A-7F786CBA3DE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28090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8FBA86-DD70-4A99-B3A1-1739887B6F8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71365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F4E644-CF84-4FB0-BCA8-CA6C9F88EC3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0300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F47"/>
            </a:gs>
            <a:gs pos="50000">
              <a:srgbClr val="006699"/>
            </a:gs>
            <a:gs pos="100000">
              <a:srgbClr val="002F47"/>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ACFCD79-38F7-4347-BED0-9D12089D28AE}"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26753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3450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solidFill>
                  <a:prstClr val="black">
                    <a:tint val="75000"/>
                  </a:prstClr>
                </a:solidFill>
              </a:rPr>
              <a:pPr/>
              <a:t>03/07/2013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239059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9DD9E752-60C7-4ED5-A7F7-1CAC5AE347C1}"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1160990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ntronast.com/"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www.centronast.com/" TargetMode="External"/><Relationship Id="rId3" Type="http://schemas.openxmlformats.org/officeDocument/2006/relationships/image" Target="../media/image20.jpeg"/><Relationship Id="rId7"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hyperlink" Target="http://www.scopus.com/authid/detail.url?origin=resultslist&amp;authorId=7005227423&amp;zone=" TargetMode="External"/><Relationship Id="rId3" Type="http://schemas.openxmlformats.org/officeDocument/2006/relationships/image" Target="../media/image29.jpeg"/><Relationship Id="rId7" Type="http://schemas.openxmlformats.org/officeDocument/2006/relationships/hyperlink" Target="http://www.scopus.com/authid/detail.url?origin=resultslist&amp;authorId=7101700661&amp;zone="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www.scopus.com/authid/detail.url?origin=resultslist&amp;authorId=8921111600&amp;zone=" TargetMode="External"/><Relationship Id="rId5" Type="http://schemas.openxmlformats.org/officeDocument/2006/relationships/image" Target="../media/image31.gif"/><Relationship Id="rId4" Type="http://schemas.openxmlformats.org/officeDocument/2006/relationships/image" Target="../media/image30.jpeg"/><Relationship Id="rId9" Type="http://schemas.openxmlformats.org/officeDocument/2006/relationships/image" Target="../media/image16.tiff"/></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6.tiff"/><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hyperlink" Target="http://www.centronast.com/" TargetMode="Externa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6.tiff"/><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6.tiff"/><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16.tiff"/><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jpe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19.xml"/><Relationship Id="rId7" Type="http://schemas.openxmlformats.org/officeDocument/2006/relationships/image" Target="../media/image63.jpeg"/><Relationship Id="rId2" Type="http://schemas.openxmlformats.org/officeDocument/2006/relationships/slideLayout" Target="../slideLayouts/slideLayout40.xml"/><Relationship Id="rId1" Type="http://schemas.openxmlformats.org/officeDocument/2006/relationships/vmlDrawing" Target="../drawings/vmlDrawing2.v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16.tiff"/><Relationship Id="rId4" Type="http://schemas.openxmlformats.org/officeDocument/2006/relationships/image" Target="../media/image60.png"/><Relationship Id="rId9" Type="http://schemas.openxmlformats.org/officeDocument/2006/relationships/image" Target="../media/image59.emf"/></Relationships>
</file>

<file path=ppt/slides/_rels/slide2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hyperlink" Target="http://www.centronas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centronas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centronas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coirich.it/wp-content/uploads/2012/05/lab-network-it.jpg" TargetMode="External"/><Relationship Id="rId5" Type="http://schemas.openxmlformats.org/officeDocument/2006/relationships/image" Target="../media/image14.png"/><Relationship Id="rId4" Type="http://schemas.openxmlformats.org/officeDocument/2006/relationships/hyperlink" Target="http://www.coirich.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centronas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centronas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tif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328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323527" y="1970088"/>
            <a:ext cx="8568953" cy="2267287"/>
          </a:xfrm>
          <a:prstGeom prst="rect">
            <a:avLst/>
          </a:prstGeom>
          <a:gradFill>
            <a:gsLst>
              <a:gs pos="0">
                <a:schemeClr val="bg1">
                  <a:lumMod val="65000"/>
                  <a:tint val="66000"/>
                  <a:satMod val="160000"/>
                  <a:alpha val="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b="1" dirty="0">
                <a:latin typeface="Arial" charset="0"/>
              </a:rPr>
              <a:t>A multidisciplinary approach for the conservation and valorization of Cultural </a:t>
            </a:r>
            <a:r>
              <a:rPr lang="en-US" b="1" dirty="0" smtClean="0">
                <a:latin typeface="Arial" charset="0"/>
              </a:rPr>
              <a:t>Heritage</a:t>
            </a:r>
          </a:p>
          <a:p>
            <a:pPr algn="ctr" eaLnBrk="1" hangingPunct="1">
              <a:defRPr/>
            </a:pPr>
            <a:endParaRPr lang="it-IT" sz="2000" b="1" u="sng" dirty="0" smtClean="0">
              <a:latin typeface="Arial" charset="0"/>
            </a:endParaRPr>
          </a:p>
          <a:p>
            <a:pPr algn="ctr" eaLnBrk="1" hangingPunct="1">
              <a:defRPr/>
            </a:pPr>
            <a:r>
              <a:rPr lang="it-IT" sz="2000" b="1" dirty="0" smtClean="0">
                <a:latin typeface="Arial" charset="0"/>
              </a:rPr>
              <a:t>Bruno Laura</a:t>
            </a:r>
          </a:p>
          <a:p>
            <a:pPr algn="ctr" eaLnBrk="1" hangingPunct="1">
              <a:defRPr/>
            </a:pPr>
            <a:r>
              <a:rPr lang="en-GB" sz="2000" b="1" i="1" dirty="0" smtClean="0">
                <a:latin typeface="Arial" charset="0"/>
              </a:rPr>
              <a:t>University </a:t>
            </a:r>
            <a:r>
              <a:rPr lang="en-GB" sz="2000" b="1" i="1" dirty="0">
                <a:latin typeface="Arial" charset="0"/>
              </a:rPr>
              <a:t>of Rome “Tor </a:t>
            </a:r>
            <a:r>
              <a:rPr lang="en-GB" sz="2000" b="1" i="1" dirty="0" err="1">
                <a:latin typeface="Arial" charset="0"/>
              </a:rPr>
              <a:t>Vergata</a:t>
            </a:r>
            <a:r>
              <a:rPr lang="en-GB" sz="2000" b="1" i="1" dirty="0">
                <a:latin typeface="Arial" charset="0"/>
              </a:rPr>
              <a:t>”, Department of </a:t>
            </a:r>
            <a:r>
              <a:rPr lang="en-GB" sz="2000" b="1" i="1" dirty="0" smtClean="0">
                <a:latin typeface="Arial" charset="0"/>
              </a:rPr>
              <a:t>Biology</a:t>
            </a:r>
            <a:endParaRPr lang="it-IT" sz="2000" b="1" dirty="0" smtClean="0">
              <a:latin typeface="Arial" charset="0"/>
            </a:endParaRPr>
          </a:p>
          <a:p>
            <a:pPr algn="ctr" eaLnBrk="1" hangingPunct="1">
              <a:defRPr/>
            </a:pPr>
            <a:r>
              <a:rPr lang="it-IT" sz="2000" b="1" dirty="0"/>
              <a:t>laura.bruno@uniroma2.it</a:t>
            </a:r>
          </a:p>
          <a:p>
            <a:pPr algn="ctr" eaLnBrk="1" hangingPunct="1">
              <a:defRPr/>
            </a:pPr>
            <a:endParaRPr lang="it-IT" sz="2000" b="1" baseline="30000" dirty="0" smtClean="0">
              <a:latin typeface="Arial" charset="0"/>
            </a:endParaRPr>
          </a:p>
        </p:txBody>
      </p:sp>
      <p:sp>
        <p:nvSpPr>
          <p:cNvPr id="14341" name="Text Box 9"/>
          <p:cNvSpPr txBox="1">
            <a:spLocks noChangeArrowheads="1"/>
          </p:cNvSpPr>
          <p:nvPr/>
        </p:nvSpPr>
        <p:spPr bwMode="auto">
          <a:xfrm>
            <a:off x="0" y="46038"/>
            <a:ext cx="9144000" cy="1015663"/>
          </a:xfrm>
          <a:prstGeom prst="rect">
            <a:avLst/>
          </a:prstGeom>
          <a:gradFill flip="none" rotWithShape="1">
            <a:gsLst>
              <a:gs pos="0">
                <a:schemeClr val="bg1">
                  <a:lumMod val="65000"/>
                  <a:tint val="66000"/>
                  <a:satMod val="160000"/>
                  <a:alpha val="0"/>
                </a:schemeClr>
              </a:gs>
              <a:gs pos="50000">
                <a:schemeClr val="bg1">
                  <a:lumMod val="65000"/>
                  <a:tint val="44500"/>
                  <a:satMod val="160000"/>
                </a:schemeClr>
              </a:gs>
              <a:gs pos="100000">
                <a:schemeClr val="bg1">
                  <a:lumMod val="65000"/>
                  <a:tint val="23500"/>
                  <a:satMod val="160000"/>
                </a:schemeClr>
              </a:gs>
            </a:gsLst>
            <a:lin ang="16200000" scaled="1"/>
            <a:tileRect/>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smtClean="0"/>
              <a:t>BIOSYSTEMS</a:t>
            </a:r>
            <a:r>
              <a:rPr lang="en-US" sz="2000" b="1" dirty="0"/>
              <a:t>, ENERGY, AND CULTURAL HERITAGE: </a:t>
            </a:r>
            <a:endParaRPr lang="en-US" sz="2000" dirty="0"/>
          </a:p>
          <a:p>
            <a:pPr algn="ctr"/>
            <a:r>
              <a:rPr lang="en-US" sz="2000" b="1" dirty="0"/>
              <a:t>MATERIALS ENHANCEMENT FOR TECHNOLOGICAL </a:t>
            </a:r>
            <a:r>
              <a:rPr lang="en-US" sz="2000" b="1" dirty="0" smtClean="0"/>
              <a:t>APPLICATION</a:t>
            </a:r>
            <a:endParaRPr lang="it-IT" sz="2000" dirty="0"/>
          </a:p>
          <a:p>
            <a:pPr algn="ctr"/>
            <a:r>
              <a:rPr lang="it-IT" sz="2000" dirty="0"/>
              <a:t> </a:t>
            </a:r>
            <a:r>
              <a:rPr lang="it-IT" sz="2000" dirty="0" err="1"/>
              <a:t>July</a:t>
            </a:r>
            <a:r>
              <a:rPr lang="it-IT" sz="2000" dirty="0"/>
              <a:t> 3rd, 2013 </a:t>
            </a:r>
            <a:r>
              <a:rPr lang="en-US" sz="2000" b="1" dirty="0" smtClean="0"/>
              <a:t> </a:t>
            </a:r>
            <a:endParaRPr lang="en-GB" sz="2000" dirty="0" smtClean="0">
              <a:latin typeface="Arial" charset="0"/>
            </a:endParaRPr>
          </a:p>
        </p:txBody>
      </p:sp>
      <p:pic>
        <p:nvPicPr>
          <p:cNvPr id="1026" name="Picture 2" descr="homepage">
            <a:hlinkClick r:id="rId3" tooltip="homepa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5664464"/>
            <a:ext cx="1502700" cy="1138889"/>
          </a:xfrm>
          <a:prstGeom prst="rect">
            <a:avLst/>
          </a:prstGeom>
          <a:gradFill>
            <a:gsLst>
              <a:gs pos="0">
                <a:srgbClr val="FFEFD1"/>
              </a:gs>
              <a:gs pos="64999">
                <a:srgbClr val="F0EBD5"/>
              </a:gs>
              <a:gs pos="100000">
                <a:srgbClr val="D1C39F"/>
              </a:gs>
            </a:gsLst>
            <a:lin ang="5400000" scaled="0"/>
          </a:gradFill>
        </p:spPr>
      </p:pic>
      <p:pic>
        <p:nvPicPr>
          <p:cNvPr id="8" name="Picture 3" descr="tv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6007078"/>
            <a:ext cx="6746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8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80" descr="campioname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130" y="3474889"/>
            <a:ext cx="2051050" cy="153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78" descr="PC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555" y="5225257"/>
            <a:ext cx="2090738" cy="1566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9" descr="pretrattamen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466156"/>
            <a:ext cx="2232025" cy="1674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1" descr="estrazione DN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7621" y="5219847"/>
            <a:ext cx="2208212" cy="156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2840038" y="1050925"/>
            <a:ext cx="5908426" cy="324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ＭＳ Ｐゴシック" pitchFamily="34" charset="-128"/>
              </a:defRPr>
            </a:lvl9pPr>
          </a:lstStyle>
          <a:p>
            <a:pPr algn="ctr" eaLnBrk="1" fontAlgn="base" hangingPunct="1">
              <a:spcBef>
                <a:spcPts val="1500"/>
              </a:spcBef>
              <a:spcAft>
                <a:spcPct val="0"/>
              </a:spcAft>
              <a:buClr>
                <a:srgbClr val="000000"/>
              </a:buClr>
              <a:buSzPct val="45000"/>
              <a:buFont typeface="Tahoma" pitchFamily="34" charset="0"/>
              <a:buNone/>
            </a:pPr>
            <a:r>
              <a:rPr lang="en-GB" sz="2400" b="1" dirty="0" smtClean="0">
                <a:solidFill>
                  <a:srgbClr val="C00000"/>
                </a:solidFill>
                <a:latin typeface="+mj-lt"/>
                <a:cs typeface="Tahoma" pitchFamily="34" charset="0"/>
              </a:rPr>
              <a:t>MOLECULAR CHARACTERIZATION OF HUMAN REMAINS</a:t>
            </a:r>
          </a:p>
          <a:p>
            <a:pPr algn="ctr" eaLnBrk="1" fontAlgn="base" hangingPunct="1">
              <a:spcBef>
                <a:spcPts val="1500"/>
              </a:spcBef>
              <a:spcAft>
                <a:spcPct val="0"/>
              </a:spcAft>
              <a:buClr>
                <a:srgbClr val="000000"/>
              </a:buClr>
              <a:buSzPct val="45000"/>
              <a:buFont typeface="Tahoma" pitchFamily="34" charset="0"/>
              <a:buNone/>
            </a:pPr>
            <a:r>
              <a:rPr lang="en-US" sz="2400" dirty="0" smtClean="0">
                <a:solidFill>
                  <a:prstClr val="black"/>
                </a:solidFill>
                <a:latin typeface="+mj-lt"/>
              </a:rPr>
              <a:t>To </a:t>
            </a:r>
            <a:r>
              <a:rPr lang="en-US" sz="2400" dirty="0">
                <a:solidFill>
                  <a:prstClr val="black"/>
                </a:solidFill>
                <a:latin typeface="+mj-lt"/>
              </a:rPr>
              <a:t>relate the genetic and cultural changes that have occurred in the populations that have inhabited </a:t>
            </a:r>
            <a:r>
              <a:rPr lang="en-US" sz="2400" dirty="0" smtClean="0">
                <a:solidFill>
                  <a:prstClr val="black"/>
                </a:solidFill>
                <a:latin typeface="+mj-lt"/>
              </a:rPr>
              <a:t>the sites investigated to </a:t>
            </a:r>
            <a:r>
              <a:rPr lang="en-US" sz="2400" dirty="0">
                <a:solidFill>
                  <a:prstClr val="black"/>
                </a:solidFill>
                <a:latin typeface="+mj-lt"/>
              </a:rPr>
              <a:t>their subsistence strategies, state of health, social complexity and </a:t>
            </a:r>
            <a:r>
              <a:rPr lang="en-US" sz="2400" dirty="0" smtClean="0">
                <a:solidFill>
                  <a:prstClr val="black"/>
                </a:solidFill>
                <a:latin typeface="+mj-lt"/>
              </a:rPr>
              <a:t>environment in order to reconstruct their past history</a:t>
            </a:r>
            <a:endParaRPr lang="en-GB" sz="2400" b="1" dirty="0" smtClean="0">
              <a:solidFill>
                <a:srgbClr val="C00000"/>
              </a:solidFill>
              <a:latin typeface="+mj-lt"/>
              <a:cs typeface="Tahoma" pitchFamily="34" charset="0"/>
            </a:endParaRPr>
          </a:p>
        </p:txBody>
      </p:sp>
      <p:sp>
        <p:nvSpPr>
          <p:cNvPr id="7" name="Text Box 82"/>
          <p:cNvSpPr txBox="1">
            <a:spLocks noChangeArrowheads="1"/>
          </p:cNvSpPr>
          <p:nvPr/>
        </p:nvSpPr>
        <p:spPr bwMode="auto">
          <a:xfrm>
            <a:off x="273079" y="5682765"/>
            <a:ext cx="1558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sz="1600" b="1" dirty="0" smtClean="0">
                <a:latin typeface="+mj-lt"/>
              </a:rPr>
              <a:t>DNA </a:t>
            </a:r>
            <a:r>
              <a:rPr lang="it-IT" sz="1600" b="1" dirty="0" err="1" smtClean="0">
                <a:latin typeface="+mj-lt"/>
              </a:rPr>
              <a:t>extraction</a:t>
            </a:r>
            <a:endParaRPr lang="it-IT" sz="1600" b="1" dirty="0" smtClean="0">
              <a:latin typeface="+mj-lt"/>
            </a:endParaRPr>
          </a:p>
        </p:txBody>
      </p:sp>
      <p:sp>
        <p:nvSpPr>
          <p:cNvPr id="8" name="Text Box 83"/>
          <p:cNvSpPr txBox="1">
            <a:spLocks noChangeArrowheads="1"/>
          </p:cNvSpPr>
          <p:nvPr/>
        </p:nvSpPr>
        <p:spPr bwMode="auto">
          <a:xfrm>
            <a:off x="1259632" y="3140968"/>
            <a:ext cx="9845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sz="1600" b="1" dirty="0" err="1" smtClean="0">
                <a:latin typeface="+mj-lt"/>
              </a:rPr>
              <a:t>sampling</a:t>
            </a:r>
            <a:endParaRPr lang="it-IT" sz="1600" b="1" dirty="0" smtClean="0">
              <a:latin typeface="+mj-lt"/>
            </a:endParaRPr>
          </a:p>
          <a:p>
            <a:pPr eaLnBrk="1" fontAlgn="base" hangingPunct="1">
              <a:spcBef>
                <a:spcPct val="0"/>
              </a:spcBef>
              <a:spcAft>
                <a:spcPct val="0"/>
              </a:spcAft>
            </a:pPr>
            <a:endParaRPr lang="it-IT" sz="1600" b="1" dirty="0" smtClean="0">
              <a:latin typeface="+mj-lt"/>
            </a:endParaRPr>
          </a:p>
        </p:txBody>
      </p:sp>
      <p:sp>
        <p:nvSpPr>
          <p:cNvPr id="9" name="Text Box 84"/>
          <p:cNvSpPr txBox="1">
            <a:spLocks noChangeArrowheads="1"/>
          </p:cNvSpPr>
          <p:nvPr/>
        </p:nvSpPr>
        <p:spPr bwMode="auto">
          <a:xfrm>
            <a:off x="65939" y="1149721"/>
            <a:ext cx="2952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sz="1600" b="1" dirty="0" smtClean="0">
                <a:latin typeface="+mj-lt"/>
              </a:rPr>
              <a:t>bone sample </a:t>
            </a:r>
            <a:r>
              <a:rPr lang="it-IT" sz="1600" b="1" dirty="0" err="1" smtClean="0">
                <a:latin typeface="+mj-lt"/>
              </a:rPr>
              <a:t>pre</a:t>
            </a:r>
            <a:r>
              <a:rPr lang="it-IT" sz="1600" b="1" dirty="0" smtClean="0">
                <a:latin typeface="+mj-lt"/>
              </a:rPr>
              <a:t>-treatment</a:t>
            </a:r>
          </a:p>
        </p:txBody>
      </p:sp>
      <p:sp>
        <p:nvSpPr>
          <p:cNvPr id="10" name="Text Box 85"/>
          <p:cNvSpPr txBox="1">
            <a:spLocks noChangeArrowheads="1"/>
          </p:cNvSpPr>
          <p:nvPr/>
        </p:nvSpPr>
        <p:spPr bwMode="auto">
          <a:xfrm>
            <a:off x="6973033" y="5990542"/>
            <a:ext cx="12394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sz="1600" b="1" dirty="0" smtClean="0">
                <a:latin typeface="+mj-lt"/>
              </a:rPr>
              <a:t>PCR </a:t>
            </a:r>
            <a:r>
              <a:rPr lang="it-IT" sz="1600" b="1" dirty="0" err="1" smtClean="0">
                <a:latin typeface="+mj-lt"/>
              </a:rPr>
              <a:t>setting</a:t>
            </a:r>
            <a:endParaRPr lang="it-IT" sz="1600" b="1" dirty="0" smtClean="0">
              <a:latin typeface="+mj-lt"/>
            </a:endParaRPr>
          </a:p>
        </p:txBody>
      </p:sp>
      <p:sp>
        <p:nvSpPr>
          <p:cNvPr id="12" name="Text Box 3"/>
          <p:cNvSpPr txBox="1">
            <a:spLocks noChangeArrowheads="1"/>
          </p:cNvSpPr>
          <p:nvPr/>
        </p:nvSpPr>
        <p:spPr bwMode="auto">
          <a:xfrm>
            <a:off x="2483768" y="118954"/>
            <a:ext cx="4268334" cy="861774"/>
          </a:xfrm>
          <a:prstGeom prst="rect">
            <a:avLst/>
          </a:prstGeom>
          <a:solidFill>
            <a:srgbClr val="CC99FF"/>
          </a:solidFill>
          <a:ln>
            <a:noFill/>
          </a:ln>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it-IT" sz="3200" b="1" dirty="0" smtClean="0">
                <a:latin typeface="+mj-lt"/>
              </a:rPr>
              <a:t>Prof. Rickards</a:t>
            </a:r>
          </a:p>
          <a:p>
            <a:pPr lvl="0" algn="ctr" eaLnBrk="1" fontAlgn="base" hangingPunct="1">
              <a:spcBef>
                <a:spcPct val="0"/>
              </a:spcBef>
              <a:spcAft>
                <a:spcPct val="0"/>
              </a:spcAft>
            </a:pPr>
            <a:r>
              <a:rPr lang="it-IT" b="1" dirty="0">
                <a:latin typeface="Times New Roman"/>
                <a:ea typeface="+mn-ea"/>
              </a:rPr>
              <a:t>Analysis of </a:t>
            </a:r>
            <a:r>
              <a:rPr lang="it-IT" b="1" dirty="0" err="1">
                <a:latin typeface="Times New Roman"/>
                <a:ea typeface="+mn-ea"/>
              </a:rPr>
              <a:t>ancient</a:t>
            </a:r>
            <a:r>
              <a:rPr lang="it-IT" b="1" dirty="0">
                <a:latin typeface="Times New Roman"/>
                <a:ea typeface="+mn-ea"/>
              </a:rPr>
              <a:t> </a:t>
            </a:r>
            <a:r>
              <a:rPr lang="it-IT" b="1" dirty="0" err="1">
                <a:latin typeface="Times New Roman"/>
                <a:ea typeface="+mn-ea"/>
              </a:rPr>
              <a:t>biomolecules</a:t>
            </a:r>
            <a:r>
              <a:rPr lang="it-IT" b="1" dirty="0">
                <a:latin typeface="Times New Roman"/>
                <a:ea typeface="+mn-ea"/>
              </a:rPr>
              <a:t> </a:t>
            </a:r>
          </a:p>
        </p:txBody>
      </p:sp>
      <p:pic>
        <p:nvPicPr>
          <p:cNvPr id="16" name="Picture 2"/>
          <p:cNvPicPr>
            <a:picLocks noChangeAspect="1" noChangeArrowheads="1"/>
          </p:cNvPicPr>
          <p:nvPr/>
        </p:nvPicPr>
        <p:blipFill>
          <a:blip r:embed="rId7" cstate="print"/>
          <a:srcRect/>
          <a:stretch>
            <a:fillRect/>
          </a:stretch>
        </p:blipFill>
        <p:spPr bwMode="auto">
          <a:xfrm>
            <a:off x="77061" y="122742"/>
            <a:ext cx="630523" cy="720080"/>
          </a:xfrm>
          <a:prstGeom prst="rect">
            <a:avLst/>
          </a:prstGeom>
          <a:noFill/>
          <a:ln w="9525">
            <a:noFill/>
            <a:miter lim="800000"/>
            <a:headEnd/>
            <a:tailEnd/>
          </a:ln>
          <a:effectLst/>
        </p:spPr>
      </p:pic>
      <p:pic>
        <p:nvPicPr>
          <p:cNvPr id="17" name="Picture 2" descr="homepage">
            <a:hlinkClick r:id="rId8" tooltip="homepag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6376" y="44624"/>
            <a:ext cx="1080120" cy="818618"/>
          </a:xfrm>
          <a:prstGeom prst="rect">
            <a:avLst/>
          </a:prstGeom>
          <a:gradFill>
            <a:gsLst>
              <a:gs pos="0">
                <a:srgbClr val="FFEFD1"/>
              </a:gs>
              <a:gs pos="64999">
                <a:srgbClr val="F0EBD5"/>
              </a:gs>
              <a:gs pos="100000">
                <a:srgbClr val="D1C39F"/>
              </a:gs>
            </a:gsLst>
            <a:lin ang="5400000" scaled="0"/>
          </a:gradFill>
        </p:spPr>
      </p:pic>
    </p:spTree>
    <p:extLst>
      <p:ext uri="{BB962C8B-B14F-4D97-AF65-F5344CB8AC3E}">
        <p14:creationId xmlns:p14="http://schemas.microsoft.com/office/powerpoint/2010/main" val="3268733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67544" y="1236816"/>
            <a:ext cx="4968552" cy="3785652"/>
          </a:xfrm>
          <a:prstGeom prst="rect">
            <a:avLst/>
          </a:prstGeom>
        </p:spPr>
        <p:txBody>
          <a:bodyPr wrap="square">
            <a:spAutoFit/>
          </a:bodyPr>
          <a:lstStyle/>
          <a:p>
            <a:pPr marL="342900" indent="-342900">
              <a:buFont typeface="+mj-lt"/>
              <a:buAutoNum type="arabicPeriod"/>
            </a:pPr>
            <a:r>
              <a:rPr lang="en-US" sz="2400" dirty="0" smtClean="0">
                <a:solidFill>
                  <a:prstClr val="black"/>
                </a:solidFill>
                <a:latin typeface="Times New Roman" pitchFamily="18" charset="0"/>
                <a:cs typeface="Times New Roman" pitchFamily="18" charset="0"/>
              </a:rPr>
              <a:t>Past plant uses</a:t>
            </a:r>
          </a:p>
          <a:p>
            <a:pPr marL="342900" indent="-342900">
              <a:buFont typeface="+mj-lt"/>
              <a:buAutoNum type="arabicPeriod"/>
            </a:pPr>
            <a:r>
              <a:rPr lang="en-US" sz="2400" dirty="0" err="1" smtClean="0">
                <a:solidFill>
                  <a:prstClr val="black"/>
                </a:solidFill>
                <a:latin typeface="Times New Roman" pitchFamily="18" charset="0"/>
                <a:cs typeface="Times New Roman" pitchFamily="18" charset="0"/>
              </a:rPr>
              <a:t>Customes</a:t>
            </a:r>
            <a:endParaRPr lang="en-US"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it-IT" sz="2400" dirty="0" err="1" smtClean="0">
                <a:solidFill>
                  <a:prstClr val="black"/>
                </a:solidFill>
                <a:latin typeface="Times New Roman" pitchFamily="18" charset="0"/>
                <a:cs typeface="Times New Roman" pitchFamily="18" charset="0"/>
              </a:rPr>
              <a:t>Agriculture</a:t>
            </a:r>
            <a:endParaRPr lang="it-IT"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it-IT" sz="2400" dirty="0" err="1" smtClean="0">
                <a:solidFill>
                  <a:prstClr val="black"/>
                </a:solidFill>
                <a:latin typeface="Times New Roman" pitchFamily="18" charset="0"/>
                <a:cs typeface="Times New Roman" pitchFamily="18" charset="0"/>
              </a:rPr>
              <a:t>Diet</a:t>
            </a:r>
            <a:endParaRPr lang="it-IT"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it-IT" sz="2400" dirty="0" err="1" smtClean="0">
                <a:solidFill>
                  <a:prstClr val="black"/>
                </a:solidFill>
                <a:latin typeface="Times New Roman" pitchFamily="18" charset="0"/>
                <a:cs typeface="Times New Roman" pitchFamily="18" charset="0"/>
              </a:rPr>
              <a:t>Past</a:t>
            </a:r>
            <a:r>
              <a:rPr lang="it-IT" sz="2400" dirty="0" smtClean="0">
                <a:solidFill>
                  <a:prstClr val="black"/>
                </a:solidFill>
                <a:latin typeface="Times New Roman" pitchFamily="18" charset="0"/>
                <a:cs typeface="Times New Roman" pitchFamily="18" charset="0"/>
              </a:rPr>
              <a:t> economy</a:t>
            </a:r>
          </a:p>
          <a:p>
            <a:pPr marL="342900" indent="-342900">
              <a:buFont typeface="+mj-lt"/>
              <a:buAutoNum type="arabicPeriod"/>
            </a:pPr>
            <a:r>
              <a:rPr lang="it-IT" sz="2400" dirty="0" err="1" smtClean="0">
                <a:solidFill>
                  <a:prstClr val="black"/>
                </a:solidFill>
                <a:latin typeface="Times New Roman" pitchFamily="18" charset="0"/>
                <a:cs typeface="Times New Roman" pitchFamily="18" charset="0"/>
              </a:rPr>
              <a:t>Migrations</a:t>
            </a:r>
            <a:endParaRPr lang="it-IT"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it-IT" sz="2400" dirty="0" err="1" smtClean="0">
                <a:solidFill>
                  <a:prstClr val="black"/>
                </a:solidFill>
                <a:latin typeface="Times New Roman" pitchFamily="18" charset="0"/>
                <a:cs typeface="Times New Roman" pitchFamily="18" charset="0"/>
              </a:rPr>
              <a:t>Trades</a:t>
            </a:r>
            <a:endParaRPr lang="it-IT"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en-US" sz="2400" dirty="0" smtClean="0">
                <a:solidFill>
                  <a:prstClr val="black"/>
                </a:solidFill>
                <a:latin typeface="Times New Roman" pitchFamily="18" charset="0"/>
                <a:cs typeface="Times New Roman" pitchFamily="18" charset="0"/>
              </a:rPr>
              <a:t>Vegetation and biogeography</a:t>
            </a:r>
          </a:p>
          <a:p>
            <a:pPr marL="342900" indent="-342900">
              <a:buFont typeface="+mj-lt"/>
              <a:buAutoNum type="arabicPeriod"/>
            </a:pPr>
            <a:r>
              <a:rPr lang="en-US" sz="2400" dirty="0" smtClean="0">
                <a:solidFill>
                  <a:prstClr val="black"/>
                </a:solidFill>
                <a:latin typeface="Times New Roman" pitchFamily="18" charset="0"/>
                <a:cs typeface="Times New Roman" pitchFamily="18" charset="0"/>
              </a:rPr>
              <a:t>Ecology and </a:t>
            </a:r>
            <a:r>
              <a:rPr lang="en-US" sz="2400" dirty="0" err="1" smtClean="0">
                <a:solidFill>
                  <a:prstClr val="black"/>
                </a:solidFill>
                <a:latin typeface="Times New Roman" pitchFamily="18" charset="0"/>
                <a:cs typeface="Times New Roman" pitchFamily="18" charset="0"/>
              </a:rPr>
              <a:t>paleoclimatology</a:t>
            </a:r>
            <a:endParaRPr lang="en-US" sz="2400" dirty="0" smtClean="0">
              <a:solidFill>
                <a:prstClr val="black"/>
              </a:solidFill>
              <a:latin typeface="Times New Roman" pitchFamily="18" charset="0"/>
              <a:cs typeface="Times New Roman" pitchFamily="18" charset="0"/>
            </a:endParaRPr>
          </a:p>
          <a:p>
            <a:pPr marL="342900" indent="-342900">
              <a:buFont typeface="+mj-lt"/>
              <a:buAutoNum type="arabicPeriod"/>
            </a:pPr>
            <a:r>
              <a:rPr lang="en-US" sz="2400" dirty="0" smtClean="0">
                <a:solidFill>
                  <a:prstClr val="black"/>
                </a:solidFill>
                <a:latin typeface="Times New Roman" pitchFamily="18" charset="0"/>
                <a:cs typeface="Times New Roman" pitchFamily="18" charset="0"/>
              </a:rPr>
              <a:t>Plant evolution </a:t>
            </a:r>
            <a:endParaRPr lang="it-IT" sz="2400" dirty="0">
              <a:solidFill>
                <a:prstClr val="black"/>
              </a:solidFill>
              <a:latin typeface="Times New Roman" pitchFamily="18" charset="0"/>
              <a:cs typeface="Times New Roman" pitchFamily="18" charset="0"/>
            </a:endParaRPr>
          </a:p>
        </p:txBody>
      </p:sp>
      <p:sp>
        <p:nvSpPr>
          <p:cNvPr id="6" name="CasellaDiTesto 5"/>
          <p:cNvSpPr txBox="1"/>
          <p:nvPr/>
        </p:nvSpPr>
        <p:spPr>
          <a:xfrm>
            <a:off x="251520" y="260648"/>
            <a:ext cx="7344816"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it-IT" sz="3200" b="1" dirty="0" smtClean="0">
                <a:solidFill>
                  <a:prstClr val="white"/>
                </a:solidFill>
                <a:latin typeface="Times New Roman" pitchFamily="18" charset="0"/>
                <a:cs typeface="Times New Roman" pitchFamily="18" charset="0"/>
              </a:rPr>
              <a:t>Prof. Canini: </a:t>
            </a:r>
            <a:r>
              <a:rPr lang="it-IT" sz="3200" b="1" dirty="0" err="1" smtClean="0">
                <a:solidFill>
                  <a:prstClr val="white"/>
                </a:solidFill>
                <a:latin typeface="Times New Roman" pitchFamily="18" charset="0"/>
                <a:cs typeface="Times New Roman" pitchFamily="18" charset="0"/>
              </a:rPr>
              <a:t>plant</a:t>
            </a:r>
            <a:r>
              <a:rPr lang="it-IT" sz="3200" b="1" dirty="0" smtClean="0">
                <a:solidFill>
                  <a:prstClr val="white"/>
                </a:solidFill>
                <a:latin typeface="Times New Roman" pitchFamily="18" charset="0"/>
                <a:cs typeface="Times New Roman" pitchFamily="18" charset="0"/>
              </a:rPr>
              <a:t> </a:t>
            </a:r>
            <a:r>
              <a:rPr lang="it-IT" sz="3200" b="1" dirty="0" err="1" smtClean="0">
                <a:solidFill>
                  <a:prstClr val="white"/>
                </a:solidFill>
                <a:latin typeface="Times New Roman" pitchFamily="18" charset="0"/>
                <a:cs typeface="Times New Roman" pitchFamily="18" charset="0"/>
              </a:rPr>
              <a:t>aDNA</a:t>
            </a:r>
            <a:r>
              <a:rPr lang="it-IT" sz="3200" b="1" dirty="0" smtClean="0">
                <a:solidFill>
                  <a:prstClr val="white"/>
                </a:solidFill>
                <a:latin typeface="Times New Roman" pitchFamily="18" charset="0"/>
                <a:cs typeface="Times New Roman" pitchFamily="18" charset="0"/>
              </a:rPr>
              <a:t> information</a:t>
            </a:r>
            <a:endParaRPr lang="it-IT" sz="3200" b="1" dirty="0">
              <a:solidFill>
                <a:prstClr val="white"/>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6660232" y="1500466"/>
            <a:ext cx="2088232" cy="1568494"/>
          </a:xfrm>
          <a:prstGeom prst="rect">
            <a:avLst/>
          </a:prstGeom>
          <a:noFill/>
          <a:ln w="38100">
            <a:solidFill>
              <a:srgbClr val="00B050"/>
            </a:solid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55576" y="5023923"/>
            <a:ext cx="2448272" cy="1717445"/>
          </a:xfrm>
          <a:prstGeom prst="rect">
            <a:avLst/>
          </a:prstGeom>
          <a:noFill/>
          <a:ln w="38100">
            <a:solidFill>
              <a:srgbClr val="00B050"/>
            </a:solid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rot="5400000">
            <a:off x="4156767" y="4723567"/>
            <a:ext cx="1712953" cy="2322648"/>
          </a:xfrm>
          <a:prstGeom prst="rect">
            <a:avLst/>
          </a:prstGeom>
          <a:noFill/>
          <a:ln w="38100">
            <a:solidFill>
              <a:srgbClr val="00B050"/>
            </a:solid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6588224" y="3254077"/>
            <a:ext cx="2228850" cy="3343275"/>
          </a:xfrm>
          <a:prstGeom prst="rect">
            <a:avLst/>
          </a:prstGeom>
          <a:noFill/>
          <a:ln w="38100">
            <a:solidFill>
              <a:srgbClr val="00B050"/>
            </a:solid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4427984" y="1628800"/>
            <a:ext cx="1944216" cy="1322067"/>
          </a:xfrm>
          <a:prstGeom prst="rect">
            <a:avLst/>
          </a:prstGeom>
          <a:noFill/>
          <a:ln w="38100">
            <a:solidFill>
              <a:srgbClr val="00B050"/>
            </a:solid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8405973" y="122742"/>
            <a:ext cx="630523" cy="720080"/>
          </a:xfrm>
          <a:prstGeom prst="rect">
            <a:avLst/>
          </a:prstGeom>
          <a:noFill/>
          <a:ln w="9525">
            <a:noFill/>
            <a:miter lim="800000"/>
            <a:headEnd/>
            <a:tailEnd/>
          </a:ln>
          <a:effectLst/>
        </p:spPr>
      </p:pic>
    </p:spTree>
    <p:extLst>
      <p:ext uri="{BB962C8B-B14F-4D97-AF65-F5344CB8AC3E}">
        <p14:creationId xmlns:p14="http://schemas.microsoft.com/office/powerpoint/2010/main" val="3381004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217024"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Nanomaterials</a:t>
            </a:r>
            <a:r>
              <a:rPr lang="it-IT"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t-IT" sz="2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a:t>
            </a:r>
            <a:r>
              <a:rPr lang="it-IT"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it-IT" sz="2400" b="1" i="1" u="sng" dirty="0" err="1" smtClean="0">
                <a:ln w="11430"/>
                <a:solidFill>
                  <a:srgbClr val="0070C0"/>
                </a:solidFill>
              </a:rPr>
              <a:t>Consolidation</a:t>
            </a:r>
            <a:r>
              <a:rPr lang="it-IT"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t-IT" sz="2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Restoration</a:t>
            </a:r>
            <a:r>
              <a:rPr lang="it-IT"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it-IT"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Cleaning</a:t>
            </a:r>
            <a:r>
              <a:rPr lang="it-IT"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it-IT"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1266" name="Picture 2" descr="http://www.us-arch.ch/library/section_2/uss/uss_13.jpg"/>
          <p:cNvPicPr>
            <a:picLocks noChangeAspect="1" noChangeArrowheads="1"/>
          </p:cNvPicPr>
          <p:nvPr/>
        </p:nvPicPr>
        <p:blipFill>
          <a:blip r:embed="rId3" cstate="print"/>
          <a:srcRect/>
          <a:stretch>
            <a:fillRect/>
          </a:stretch>
        </p:blipFill>
        <p:spPr bwMode="auto">
          <a:xfrm>
            <a:off x="179512" y="836712"/>
            <a:ext cx="4800600" cy="3533776"/>
          </a:xfrm>
          <a:prstGeom prst="rect">
            <a:avLst/>
          </a:prstGeom>
          <a:noFill/>
        </p:spPr>
      </p:pic>
      <p:pic>
        <p:nvPicPr>
          <p:cNvPr id="11268" name="Picture 4" descr="http://a.images.blip.tv/Ncptt-LaurenPaigeIsaacsConsolidationMethodsForGranularDisinteg893-685.jpg"/>
          <p:cNvPicPr>
            <a:picLocks noChangeAspect="1" noChangeArrowheads="1"/>
          </p:cNvPicPr>
          <p:nvPr/>
        </p:nvPicPr>
        <p:blipFill>
          <a:blip r:embed="rId4" cstate="print"/>
          <a:srcRect l="16818" t="3150" r="15932" b="3150"/>
          <a:stretch>
            <a:fillRect/>
          </a:stretch>
        </p:blipFill>
        <p:spPr bwMode="auto">
          <a:xfrm>
            <a:off x="5724128" y="836712"/>
            <a:ext cx="2735061" cy="2142011"/>
          </a:xfrm>
          <a:prstGeom prst="rect">
            <a:avLst/>
          </a:prstGeom>
          <a:noFill/>
        </p:spPr>
      </p:pic>
      <p:pic>
        <p:nvPicPr>
          <p:cNvPr id="11270" name="Picture 6" descr="http://origin-ars.els-cdn.com/content/image/1-s2.0-S0013795299000642-gr3.gif"/>
          <p:cNvPicPr>
            <a:picLocks noChangeAspect="1" noChangeArrowheads="1"/>
          </p:cNvPicPr>
          <p:nvPr/>
        </p:nvPicPr>
        <p:blipFill>
          <a:blip r:embed="rId5" cstate="print"/>
          <a:srcRect/>
          <a:stretch>
            <a:fillRect/>
          </a:stretch>
        </p:blipFill>
        <p:spPr bwMode="auto">
          <a:xfrm>
            <a:off x="5148064" y="3933056"/>
            <a:ext cx="3877654" cy="2764511"/>
          </a:xfrm>
          <a:prstGeom prst="rect">
            <a:avLst/>
          </a:prstGeom>
          <a:noFill/>
        </p:spPr>
      </p:pic>
      <p:sp>
        <p:nvSpPr>
          <p:cNvPr id="8" name="CasellaDiTesto 7"/>
          <p:cNvSpPr txBox="1"/>
          <p:nvPr/>
        </p:nvSpPr>
        <p:spPr>
          <a:xfrm>
            <a:off x="1196393" y="4329005"/>
            <a:ext cx="4608512" cy="1200329"/>
          </a:xfrm>
          <a:prstGeom prst="rect">
            <a:avLst/>
          </a:prstGeom>
          <a:noFill/>
        </p:spPr>
        <p:txBody>
          <a:bodyPr wrap="square" rtlCol="0">
            <a:spAutoFit/>
          </a:bodyPr>
          <a:lstStyle/>
          <a:p>
            <a:r>
              <a:rPr lang="it-IT" sz="3600" b="1" i="1" dirty="0" smtClean="0">
                <a:solidFill>
                  <a:srgbClr val="C00000"/>
                </a:solidFill>
                <a:latin typeface="Comic Sans MS" pitchFamily="66" charset="0"/>
              </a:rPr>
              <a:t>Nano CaCO</a:t>
            </a:r>
            <a:r>
              <a:rPr lang="it-IT" sz="3600" b="1" i="1" baseline="-25000" dirty="0" smtClean="0">
                <a:solidFill>
                  <a:srgbClr val="C00000"/>
                </a:solidFill>
                <a:latin typeface="Comic Sans MS" pitchFamily="66" charset="0"/>
              </a:rPr>
              <a:t>3</a:t>
            </a:r>
          </a:p>
          <a:p>
            <a:r>
              <a:rPr lang="it-IT" sz="3600" b="1" i="1" dirty="0" smtClean="0">
                <a:solidFill>
                  <a:srgbClr val="C00000"/>
                </a:solidFill>
                <a:latin typeface="Comic Sans MS" pitchFamily="66" charset="0"/>
              </a:rPr>
              <a:t>Nano Ca(OH)</a:t>
            </a:r>
            <a:r>
              <a:rPr lang="it-IT" sz="3600" b="1" i="1" baseline="-25000" dirty="0" smtClean="0">
                <a:solidFill>
                  <a:srgbClr val="C00000"/>
                </a:solidFill>
                <a:latin typeface="Comic Sans MS" pitchFamily="66" charset="0"/>
              </a:rPr>
              <a:t>2</a:t>
            </a:r>
          </a:p>
        </p:txBody>
      </p:sp>
      <p:sp>
        <p:nvSpPr>
          <p:cNvPr id="9" name="Rettangolo 8"/>
          <p:cNvSpPr/>
          <p:nvPr/>
        </p:nvSpPr>
        <p:spPr>
          <a:xfrm>
            <a:off x="5004048" y="2996952"/>
            <a:ext cx="4139952" cy="415498"/>
          </a:xfrm>
          <a:prstGeom prst="rect">
            <a:avLst/>
          </a:prstGeom>
        </p:spPr>
        <p:txBody>
          <a:bodyPr wrap="square">
            <a:spAutoFit/>
          </a:bodyPr>
          <a:lstStyle/>
          <a:p>
            <a:r>
              <a:rPr lang="it-IT" sz="700" b="1" i="1" u="sng" dirty="0" err="1">
                <a:hlinkClick r:id="rId6" tooltip="Show author details"/>
              </a:rPr>
              <a:t>Valentini</a:t>
            </a:r>
            <a:r>
              <a:rPr lang="it-IT" sz="700" b="1" i="1" u="sng" dirty="0">
                <a:hlinkClick r:id="rId6" tooltip="Show author details"/>
              </a:rPr>
              <a:t>, F.</a:t>
            </a:r>
            <a:r>
              <a:rPr lang="it-IT" sz="700" b="1" i="1" dirty="0"/>
              <a:t>, </a:t>
            </a:r>
            <a:r>
              <a:rPr lang="it-IT" sz="700" b="1" i="1" dirty="0">
                <a:hlinkClick r:id="rId7" tooltip="Show author details"/>
              </a:rPr>
              <a:t>Carbone, M.</a:t>
            </a:r>
            <a:r>
              <a:rPr lang="it-IT" sz="700" b="1" i="1" dirty="0"/>
              <a:t>, </a:t>
            </a:r>
            <a:r>
              <a:rPr lang="it-IT" sz="700" b="1" i="1" dirty="0" err="1">
                <a:hlinkClick r:id="rId8" tooltip="Show author details"/>
              </a:rPr>
              <a:t>Palleschi</a:t>
            </a:r>
            <a:r>
              <a:rPr lang="it-IT" sz="700" b="1" i="1" dirty="0">
                <a:hlinkClick r:id="rId8" tooltip="Show author details"/>
              </a:rPr>
              <a:t>, G</a:t>
            </a:r>
            <a:r>
              <a:rPr lang="it-IT" sz="700" b="1" i="1" dirty="0" smtClean="0">
                <a:hlinkClick r:id="rId8" tooltip="Show author details"/>
              </a:rPr>
              <a:t>.</a:t>
            </a:r>
            <a:r>
              <a:rPr lang="it-IT" sz="700" b="1" i="1" dirty="0" smtClean="0"/>
              <a:t>, </a:t>
            </a:r>
          </a:p>
          <a:p>
            <a:r>
              <a:rPr lang="en-US" sz="700" b="1" i="1" dirty="0" err="1" smtClean="0"/>
              <a:t>Nanomaterials</a:t>
            </a:r>
            <a:r>
              <a:rPr lang="en-US" sz="700" b="1" i="1" dirty="0" smtClean="0"/>
              <a:t> applied in medicine, cultural heritage and chemical sensor technology,</a:t>
            </a:r>
          </a:p>
          <a:p>
            <a:r>
              <a:rPr lang="en-US" sz="700" b="1" i="1" dirty="0" smtClean="0"/>
              <a:t>2013, International Journal of Nanotechnology 10 (5-7) , pp. 508-522</a:t>
            </a:r>
            <a:endParaRPr lang="it-IT" sz="700" b="1" i="1" dirty="0"/>
          </a:p>
        </p:txBody>
      </p:sp>
      <p:pic>
        <p:nvPicPr>
          <p:cNvPr id="10" name="Picture 2"/>
          <p:cNvPicPr>
            <a:picLocks noChangeAspect="1" noChangeArrowheads="1"/>
          </p:cNvPicPr>
          <p:nvPr/>
        </p:nvPicPr>
        <p:blipFill>
          <a:blip r:embed="rId9" cstate="print"/>
          <a:srcRect/>
          <a:stretch>
            <a:fillRect/>
          </a:stretch>
        </p:blipFill>
        <p:spPr bwMode="auto">
          <a:xfrm>
            <a:off x="8477981" y="44624"/>
            <a:ext cx="630523" cy="720080"/>
          </a:xfrm>
          <a:prstGeom prst="rect">
            <a:avLst/>
          </a:prstGeom>
          <a:noFill/>
          <a:ln w="9525">
            <a:noFill/>
            <a:miter lim="800000"/>
            <a:headEnd/>
            <a:tailEnd/>
          </a:ln>
          <a:effectLst/>
        </p:spPr>
      </p:pic>
      <p:sp>
        <p:nvSpPr>
          <p:cNvPr id="2" name="CasellaDiTesto 1"/>
          <p:cNvSpPr txBox="1"/>
          <p:nvPr/>
        </p:nvSpPr>
        <p:spPr>
          <a:xfrm>
            <a:off x="755576" y="5709449"/>
            <a:ext cx="3852936" cy="923330"/>
          </a:xfrm>
          <a:prstGeom prst="rect">
            <a:avLst/>
          </a:prstGeom>
          <a:solidFill>
            <a:schemeClr val="accent3">
              <a:lumMod val="60000"/>
              <a:lumOff val="40000"/>
            </a:schemeClr>
          </a:solidFill>
        </p:spPr>
        <p:txBody>
          <a:bodyPr wrap="square" rtlCol="0">
            <a:spAutoFit/>
          </a:bodyPr>
          <a:lstStyle/>
          <a:p>
            <a:pPr algn="ctr"/>
            <a:r>
              <a:rPr lang="it-IT" i="1" dirty="0" err="1">
                <a:latin typeface="Comic Sans MS" pitchFamily="66" charset="0"/>
              </a:rPr>
              <a:t>Chemistry</a:t>
            </a:r>
            <a:r>
              <a:rPr lang="it-IT" i="1" dirty="0">
                <a:latin typeface="Comic Sans MS" pitchFamily="66" charset="0"/>
              </a:rPr>
              <a:t> </a:t>
            </a:r>
            <a:r>
              <a:rPr lang="it-IT" i="1" dirty="0" err="1">
                <a:latin typeface="Comic Sans MS" pitchFamily="66" charset="0"/>
              </a:rPr>
              <a:t>Department</a:t>
            </a:r>
            <a:r>
              <a:rPr lang="it-IT" i="1" dirty="0">
                <a:latin typeface="Comic Sans MS" pitchFamily="66" charset="0"/>
              </a:rPr>
              <a:t>, Tor Vergata </a:t>
            </a:r>
            <a:r>
              <a:rPr lang="it-IT" i="1" dirty="0" err="1">
                <a:latin typeface="Comic Sans MS" pitchFamily="66" charset="0"/>
              </a:rPr>
              <a:t>University</a:t>
            </a:r>
            <a:r>
              <a:rPr lang="it-IT" i="1" dirty="0">
                <a:latin typeface="Comic Sans MS" pitchFamily="66" charset="0"/>
              </a:rPr>
              <a:t>, Rome</a:t>
            </a:r>
          </a:p>
          <a:p>
            <a:pPr algn="ctr"/>
            <a:r>
              <a:rPr lang="it-IT" i="1" u="sng" dirty="0">
                <a:latin typeface="Comic Sans MS" pitchFamily="66" charset="0"/>
              </a:rPr>
              <a:t>Dr. F. Valentini</a:t>
            </a:r>
            <a:r>
              <a:rPr lang="it-IT" i="1" dirty="0">
                <a:latin typeface="Comic Sans MS" pitchFamily="66" charset="0"/>
              </a:rPr>
              <a:t>, Prof. G. </a:t>
            </a:r>
            <a:r>
              <a:rPr lang="it-IT" i="1" dirty="0" smtClean="0">
                <a:latin typeface="Comic Sans MS" pitchFamily="66" charset="0"/>
              </a:rPr>
              <a:t>Palleschi</a:t>
            </a:r>
            <a:endParaRPr lang="it-IT" i="1" dirty="0">
              <a:latin typeface="Comic Sans MS" pitchFamily="66" charset="0"/>
            </a:endParaRPr>
          </a:p>
        </p:txBody>
      </p:sp>
    </p:spTree>
    <p:extLst>
      <p:ext uri="{BB962C8B-B14F-4D97-AF65-F5344CB8AC3E}">
        <p14:creationId xmlns:p14="http://schemas.microsoft.com/office/powerpoint/2010/main" val="3650637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12294" y="11448"/>
            <a:ext cx="79601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it-IT" sz="2800" b="1" dirty="0" smtClean="0">
                <a:latin typeface="+mj-lt"/>
              </a:rPr>
              <a:t>Dr Laura Bruno: </a:t>
            </a:r>
            <a:r>
              <a:rPr lang="it-IT" sz="2800" b="1" dirty="0" err="1">
                <a:latin typeface="+mj-lt"/>
              </a:rPr>
              <a:t>L</a:t>
            </a:r>
            <a:r>
              <a:rPr lang="it-IT" sz="2800" b="1" dirty="0" err="1" smtClean="0">
                <a:latin typeface="+mj-lt"/>
              </a:rPr>
              <a:t>aboratory</a:t>
            </a:r>
            <a:r>
              <a:rPr lang="it-IT" sz="2800" b="1" dirty="0" smtClean="0">
                <a:latin typeface="+mj-lt"/>
              </a:rPr>
              <a:t> of </a:t>
            </a:r>
            <a:r>
              <a:rPr lang="it-IT" sz="2800" b="1" dirty="0" err="1" smtClean="0">
                <a:latin typeface="+mj-lt"/>
              </a:rPr>
              <a:t>Biology</a:t>
            </a:r>
            <a:r>
              <a:rPr lang="it-IT" sz="2800" b="1" dirty="0" smtClean="0">
                <a:latin typeface="+mj-lt"/>
              </a:rPr>
              <a:t> of </a:t>
            </a:r>
            <a:r>
              <a:rPr lang="it-IT" sz="2800" b="1" dirty="0" err="1" smtClean="0">
                <a:latin typeface="+mj-lt"/>
              </a:rPr>
              <a:t>Algae</a:t>
            </a:r>
            <a:endParaRPr lang="it-IT" sz="2800" b="1" dirty="0" smtClean="0">
              <a:latin typeface="+mj-lt"/>
            </a:endParaRPr>
          </a:p>
        </p:txBody>
      </p:sp>
      <p:pic>
        <p:nvPicPr>
          <p:cNvPr id="7" name="Picture 2"/>
          <p:cNvPicPr>
            <a:picLocks noChangeAspect="1" noChangeArrowheads="1"/>
          </p:cNvPicPr>
          <p:nvPr/>
        </p:nvPicPr>
        <p:blipFill>
          <a:blip r:embed="rId3" cstate="print"/>
          <a:srcRect/>
          <a:stretch>
            <a:fillRect/>
          </a:stretch>
        </p:blipFill>
        <p:spPr bwMode="auto">
          <a:xfrm>
            <a:off x="35496" y="6076708"/>
            <a:ext cx="630523" cy="720080"/>
          </a:xfrm>
          <a:prstGeom prst="rect">
            <a:avLst/>
          </a:prstGeom>
          <a:noFill/>
          <a:ln w="9525">
            <a:noFill/>
            <a:miter lim="800000"/>
            <a:headEnd/>
            <a:tailEnd/>
          </a:ln>
          <a:effectLst/>
        </p:spPr>
      </p:pic>
      <p:pic>
        <p:nvPicPr>
          <p:cNvPr id="8"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84" y="6106798"/>
            <a:ext cx="945406" cy="716519"/>
          </a:xfrm>
          <a:prstGeom prst="rect">
            <a:avLst/>
          </a:prstGeom>
          <a:gradFill>
            <a:gsLst>
              <a:gs pos="0">
                <a:srgbClr val="FFEFD1"/>
              </a:gs>
              <a:gs pos="64999">
                <a:srgbClr val="F0EBD5"/>
              </a:gs>
              <a:gs pos="100000">
                <a:srgbClr val="D1C39F"/>
              </a:gs>
            </a:gsLst>
            <a:lin ang="5400000" scaled="0"/>
          </a:gradFill>
        </p:spPr>
      </p:pic>
      <p:sp>
        <p:nvSpPr>
          <p:cNvPr id="9" name="Titolo 1"/>
          <p:cNvSpPr>
            <a:spLocks noGrp="1"/>
          </p:cNvSpPr>
          <p:nvPr>
            <p:ph type="title"/>
          </p:nvPr>
        </p:nvSpPr>
        <p:spPr>
          <a:xfrm>
            <a:off x="395536" y="557808"/>
            <a:ext cx="8229600" cy="1143000"/>
          </a:xfrm>
          <a:gradFill>
            <a:gsLst>
              <a:gs pos="0">
                <a:srgbClr val="D6B19C">
                  <a:alpha val="8000"/>
                  <a:lumMod val="94000"/>
                </a:srgbClr>
              </a:gs>
              <a:gs pos="11000">
                <a:srgbClr val="D49E6C"/>
              </a:gs>
              <a:gs pos="70000">
                <a:srgbClr val="A65528"/>
              </a:gs>
              <a:gs pos="100000">
                <a:srgbClr val="663012"/>
              </a:gs>
            </a:gsLst>
            <a:lin ang="0" scaled="0"/>
          </a:gradFill>
          <a:extLst/>
        </p:spPr>
        <p:txBody>
          <a:bodyPr/>
          <a:lstStyle/>
          <a:p>
            <a:pPr>
              <a:defRPr/>
            </a:pPr>
            <a:r>
              <a:rPr lang="it-IT" sz="2800" b="1" dirty="0" smtClean="0">
                <a:solidFill>
                  <a:schemeClr val="bg1"/>
                </a:solidFill>
                <a:latin typeface="Garamond" pitchFamily="18" charset="0"/>
              </a:rPr>
              <a:t>BIODETERIORATION PROCESSES ON STONE MONUMENTS BY PHOTOTROPHIC BIOFILMS</a:t>
            </a:r>
            <a:endParaRPr lang="it-IT" sz="2800" b="1" dirty="0">
              <a:solidFill>
                <a:schemeClr val="bg1"/>
              </a:solidFill>
              <a:latin typeface="Garamond" pitchFamily="18" charset="0"/>
            </a:endParaRPr>
          </a:p>
        </p:txBody>
      </p:sp>
      <p:pic>
        <p:nvPicPr>
          <p:cNvPr id="10" name="Picture 5" descr="Immagine 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04591"/>
            <a:ext cx="3313112" cy="27765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descr="cp11a"/>
          <p:cNvPicPr>
            <a:picLocks noChangeAspect="1" noChangeArrowheads="1"/>
          </p:cNvPicPr>
          <p:nvPr/>
        </p:nvPicPr>
        <p:blipFill>
          <a:blip r:embed="rId7">
            <a:lum contrast="8000"/>
            <a:extLst>
              <a:ext uri="{28A0092B-C50C-407E-A947-70E740481C1C}">
                <a14:useLocalDpi xmlns:a14="http://schemas.microsoft.com/office/drawing/2010/main" val="0"/>
              </a:ext>
            </a:extLst>
          </a:blip>
          <a:srcRect l="11668" b="14442"/>
          <a:stretch>
            <a:fillRect/>
          </a:stretch>
        </p:blipFill>
        <p:spPr bwMode="auto">
          <a:xfrm>
            <a:off x="2051050" y="2790470"/>
            <a:ext cx="2952750" cy="3508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DCP_24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4466870"/>
            <a:ext cx="2692400" cy="2357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0" descr="Parameswa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0175" y="1772072"/>
            <a:ext cx="2484438" cy="33131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CasellaDiTesto 7"/>
          <p:cNvSpPr txBox="1">
            <a:spLocks noChangeArrowheads="1"/>
          </p:cNvSpPr>
          <p:nvPr/>
        </p:nvSpPr>
        <p:spPr bwMode="auto">
          <a:xfrm>
            <a:off x="179388" y="4735158"/>
            <a:ext cx="1657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t-IT" sz="2000" b="1">
                <a:latin typeface="Garamond" pitchFamily="18" charset="0"/>
              </a:rPr>
              <a:t>indoor</a:t>
            </a:r>
          </a:p>
        </p:txBody>
      </p:sp>
      <p:sp>
        <p:nvSpPr>
          <p:cNvPr id="15" name="CasellaDiTesto 8"/>
          <p:cNvSpPr txBox="1">
            <a:spLocks noChangeArrowheads="1"/>
          </p:cNvSpPr>
          <p:nvPr/>
        </p:nvSpPr>
        <p:spPr bwMode="auto">
          <a:xfrm>
            <a:off x="5435600" y="1998308"/>
            <a:ext cx="1657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t-IT" sz="2000" b="1">
                <a:latin typeface="Garamond" pitchFamily="18" charset="0"/>
              </a:rPr>
              <a:t>outdoor</a:t>
            </a:r>
          </a:p>
        </p:txBody>
      </p:sp>
      <p:sp>
        <p:nvSpPr>
          <p:cNvPr id="16" name="CasellaDiTesto 15"/>
          <p:cNvSpPr txBox="1"/>
          <p:nvPr/>
        </p:nvSpPr>
        <p:spPr>
          <a:xfrm>
            <a:off x="35496"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469886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pic>
        <p:nvPicPr>
          <p:cNvPr id="4"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9" y="260648"/>
            <a:ext cx="4703881" cy="3528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3"/>
          <p:cNvPicPr>
            <a:picLocks noChangeAspect="1" noChangeArrowheads="1"/>
          </p:cNvPicPr>
          <p:nvPr/>
        </p:nvPicPr>
        <p:blipFill>
          <a:blip r:embed="rId4"/>
          <a:srcRect/>
          <a:stretch>
            <a:fillRect/>
          </a:stretch>
        </p:blipFill>
        <p:spPr bwMode="auto">
          <a:xfrm>
            <a:off x="5292080" y="426715"/>
            <a:ext cx="2973387" cy="3362325"/>
          </a:xfrm>
          <a:prstGeom prst="rect">
            <a:avLst/>
          </a:prstGeom>
          <a:noFill/>
          <a:ln w="28575">
            <a:solidFill>
              <a:schemeClr val="accent6">
                <a:lumMod val="75000"/>
              </a:schemeClr>
            </a:solidFill>
            <a:miter lim="800000"/>
            <a:headEnd/>
            <a:tailEnd/>
          </a:ln>
        </p:spPr>
      </p:pic>
      <p:pic>
        <p:nvPicPr>
          <p:cNvPr id="6" name="Immagin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201" y="3994583"/>
            <a:ext cx="4359275" cy="276268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35496" y="3933056"/>
            <a:ext cx="4611688" cy="2677656"/>
          </a:xfrm>
          <a:prstGeom prst="rect">
            <a:avLst/>
          </a:prstGeom>
          <a:noFill/>
        </p:spPr>
        <p:txBody>
          <a:bodyPr wrap="square" rtlCol="0">
            <a:spAutoFit/>
          </a:bodyPr>
          <a:lstStyle/>
          <a:p>
            <a:r>
              <a:rPr lang="it-IT" sz="2400" b="1" dirty="0" smtClean="0">
                <a:latin typeface="Times New Roman" pitchFamily="18" charset="0"/>
                <a:cs typeface="Times New Roman" pitchFamily="18" charset="0"/>
              </a:rPr>
              <a:t>AESTHETIC AND STRUCTURAL PROBLEMS </a:t>
            </a:r>
          </a:p>
          <a:p>
            <a:r>
              <a:rPr lang="it-IT" sz="2400" b="1" dirty="0" smtClean="0">
                <a:latin typeface="Times New Roman" pitchFamily="18" charset="0"/>
                <a:cs typeface="Times New Roman" pitchFamily="18" charset="0"/>
              </a:rPr>
              <a:t>Due to the </a:t>
            </a:r>
            <a:r>
              <a:rPr lang="it-IT" sz="2400" b="1" dirty="0" err="1" smtClean="0">
                <a:latin typeface="Times New Roman" pitchFamily="18" charset="0"/>
                <a:cs typeface="Times New Roman" pitchFamily="18" charset="0"/>
              </a:rPr>
              <a:t>growth</a:t>
            </a:r>
            <a:r>
              <a:rPr lang="it-IT" sz="2400" b="1" dirty="0" smtClean="0">
                <a:latin typeface="Times New Roman" pitchFamily="18" charset="0"/>
                <a:cs typeface="Times New Roman" pitchFamily="18" charset="0"/>
              </a:rPr>
              <a:t> of </a:t>
            </a:r>
            <a:endParaRPr lang="it-IT"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Subaerial</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lithophitic</a:t>
            </a:r>
            <a:r>
              <a:rPr lang="en-US" sz="2400" b="1" dirty="0">
                <a:latin typeface="Times New Roman" pitchFamily="18" charset="0"/>
                <a:cs typeface="Times New Roman" pitchFamily="18" charset="0"/>
              </a:rPr>
              <a:t> photoautotrophic and associated heterotrophic </a:t>
            </a:r>
            <a:r>
              <a:rPr lang="en-US" sz="2400" b="1" dirty="0" smtClean="0">
                <a:latin typeface="Times New Roman" pitchFamily="18" charset="0"/>
                <a:cs typeface="Times New Roman" pitchFamily="18" charset="0"/>
              </a:rPr>
              <a:t>microorganisms on stone monuments</a:t>
            </a:r>
            <a:endParaRPr lang="it-IT" sz="2400" b="1" dirty="0">
              <a:latin typeface="Times New Roman" pitchFamily="18" charset="0"/>
              <a:cs typeface="Times New Roman" pitchFamily="18" charset="0"/>
            </a:endParaRPr>
          </a:p>
        </p:txBody>
      </p:sp>
      <p:grpSp>
        <p:nvGrpSpPr>
          <p:cNvPr id="11" name="Gruppo 10"/>
          <p:cNvGrpSpPr/>
          <p:nvPr/>
        </p:nvGrpSpPr>
        <p:grpSpPr>
          <a:xfrm>
            <a:off x="8451555" y="-49919"/>
            <a:ext cx="828675" cy="998794"/>
            <a:chOff x="2879229" y="5797994"/>
            <a:chExt cx="828675" cy="998794"/>
          </a:xfrm>
        </p:grpSpPr>
        <p:pic>
          <p:nvPicPr>
            <p:cNvPr id="9" name="Picture 2"/>
            <p:cNvPicPr>
              <a:picLocks noChangeAspect="1" noChangeArrowheads="1"/>
            </p:cNvPicPr>
            <p:nvPr/>
          </p:nvPicPr>
          <p:blipFill>
            <a:blip r:embed="rId6"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0" name="CasellaDiTesto 9"/>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163672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pic>
        <p:nvPicPr>
          <p:cNvPr id="4" name="Picture 12" descr="DCP_19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765175"/>
            <a:ext cx="4213225" cy="3709988"/>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4" descr="DSCN45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3551238"/>
            <a:ext cx="3790950" cy="3103562"/>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1411359" y="4653136"/>
            <a:ext cx="3600450"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150000"/>
              </a:lnSpc>
            </a:pPr>
            <a:r>
              <a:rPr lang="it-IT" sz="2000" b="1" dirty="0">
                <a:latin typeface="Arial" charset="0"/>
              </a:rPr>
              <a:t>RH  &gt; 88%  </a:t>
            </a:r>
          </a:p>
          <a:p>
            <a:pPr algn="l" eaLnBrk="1" hangingPunct="1">
              <a:lnSpc>
                <a:spcPct val="150000"/>
              </a:lnSpc>
            </a:pPr>
            <a:r>
              <a:rPr lang="it-IT" sz="2000" b="1" dirty="0">
                <a:latin typeface="Arial" charset="0"/>
              </a:rPr>
              <a:t>T </a:t>
            </a:r>
            <a:r>
              <a:rPr lang="it-IT" sz="2000" b="1" dirty="0">
                <a:latin typeface="Arial" charset="0"/>
                <a:cs typeface="Times New Roman" pitchFamily="18" charset="0"/>
              </a:rPr>
              <a:t>~ 18 °C </a:t>
            </a:r>
          </a:p>
          <a:p>
            <a:pPr algn="l" eaLnBrk="1" hangingPunct="1">
              <a:lnSpc>
                <a:spcPct val="150000"/>
              </a:lnSpc>
            </a:pPr>
            <a:r>
              <a:rPr lang="it-IT" sz="2000" b="1" dirty="0">
                <a:latin typeface="Arial" charset="0"/>
                <a:cs typeface="Times New Roman" pitchFamily="18" charset="0"/>
              </a:rPr>
              <a:t> PAR &lt; 2 </a:t>
            </a:r>
            <a:r>
              <a:rPr lang="it-IT" sz="2000" b="1" dirty="0" err="1">
                <a:latin typeface="Symbol" pitchFamily="18" charset="2"/>
                <a:cs typeface="Times New Roman" pitchFamily="18" charset="0"/>
              </a:rPr>
              <a:t>m</a:t>
            </a:r>
            <a:r>
              <a:rPr lang="it-IT" sz="2000" b="1" dirty="0" err="1">
                <a:latin typeface="Arial" charset="0"/>
                <a:cs typeface="Times New Roman" pitchFamily="18" charset="0"/>
              </a:rPr>
              <a:t>mol</a:t>
            </a:r>
            <a:r>
              <a:rPr lang="it-IT" sz="2000" b="1" dirty="0">
                <a:latin typeface="Arial" charset="0"/>
                <a:cs typeface="Times New Roman" pitchFamily="18" charset="0"/>
              </a:rPr>
              <a:t> m</a:t>
            </a:r>
            <a:r>
              <a:rPr lang="it-IT" sz="2000" b="1" baseline="30000" dirty="0">
                <a:latin typeface="Arial" charset="0"/>
                <a:cs typeface="Times New Roman" pitchFamily="18" charset="0"/>
              </a:rPr>
              <a:t>-2</a:t>
            </a:r>
            <a:r>
              <a:rPr lang="it-IT" sz="2000" b="1" dirty="0">
                <a:latin typeface="Arial" charset="0"/>
                <a:cs typeface="Times New Roman" pitchFamily="18" charset="0"/>
              </a:rPr>
              <a:t> s</a:t>
            </a:r>
            <a:r>
              <a:rPr lang="it-IT" sz="2000" b="1" baseline="30000" dirty="0">
                <a:latin typeface="Arial" charset="0"/>
                <a:cs typeface="Times New Roman" pitchFamily="18" charset="0"/>
              </a:rPr>
              <a:t>-1</a:t>
            </a:r>
            <a:endParaRPr lang="it-IT" sz="2000" b="1" baseline="30000" dirty="0">
              <a:latin typeface="Arial" charset="0"/>
            </a:endParaRPr>
          </a:p>
        </p:txBody>
      </p:sp>
      <p:sp>
        <p:nvSpPr>
          <p:cNvPr id="7" name="Text Box 3"/>
          <p:cNvSpPr txBox="1">
            <a:spLocks noChangeArrowheads="1"/>
          </p:cNvSpPr>
          <p:nvPr/>
        </p:nvSpPr>
        <p:spPr bwMode="auto">
          <a:xfrm>
            <a:off x="114300" y="115888"/>
            <a:ext cx="764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it-IT" b="1" dirty="0">
                <a:latin typeface="Arial" charset="0"/>
                <a:cs typeface="Arial" charset="0"/>
              </a:rPr>
              <a:t>Christian </a:t>
            </a:r>
            <a:r>
              <a:rPr lang="it-IT" b="1" dirty="0" err="1">
                <a:latin typeface="Arial" charset="0"/>
                <a:cs typeface="Arial" charset="0"/>
              </a:rPr>
              <a:t>Catacombs</a:t>
            </a:r>
            <a:r>
              <a:rPr lang="it-IT" b="1" dirty="0">
                <a:latin typeface="Arial" charset="0"/>
                <a:cs typeface="Arial" charset="0"/>
              </a:rPr>
              <a:t>  (Rome, </a:t>
            </a:r>
            <a:r>
              <a:rPr lang="it-IT" b="1" dirty="0" err="1">
                <a:latin typeface="Arial" charset="0"/>
                <a:cs typeface="Arial" charset="0"/>
              </a:rPr>
              <a:t>Italy</a:t>
            </a:r>
            <a:r>
              <a:rPr lang="it-IT" b="1" dirty="0">
                <a:latin typeface="Arial" charset="0"/>
                <a:cs typeface="Arial" charset="0"/>
              </a:rPr>
              <a:t>)</a:t>
            </a:r>
          </a:p>
        </p:txBody>
      </p:sp>
      <p:grpSp>
        <p:nvGrpSpPr>
          <p:cNvPr id="12" name="Gruppo 11"/>
          <p:cNvGrpSpPr/>
          <p:nvPr/>
        </p:nvGrpSpPr>
        <p:grpSpPr>
          <a:xfrm>
            <a:off x="5527600" y="332656"/>
            <a:ext cx="3220864" cy="2951708"/>
            <a:chOff x="5527600" y="332656"/>
            <a:chExt cx="3220864" cy="2951708"/>
          </a:xfrm>
        </p:grpSpPr>
        <p:pic>
          <p:nvPicPr>
            <p:cNvPr id="9" name="Picture 3" descr="CD12"/>
            <p:cNvPicPr>
              <a:picLocks noChangeArrowheads="1"/>
            </p:cNvPicPr>
            <p:nvPr/>
          </p:nvPicPr>
          <p:blipFill>
            <a:blip r:embed="rId5">
              <a:lum bright="-4000" contrast="18000"/>
              <a:extLst>
                <a:ext uri="{28A0092B-C50C-407E-A947-70E740481C1C}">
                  <a14:useLocalDpi xmlns:a14="http://schemas.microsoft.com/office/drawing/2010/main" val="0"/>
                </a:ext>
              </a:extLst>
            </a:blip>
            <a:srcRect/>
            <a:stretch>
              <a:fillRect/>
            </a:stretch>
          </p:blipFill>
          <p:spPr bwMode="auto">
            <a:xfrm>
              <a:off x="5527600" y="332656"/>
              <a:ext cx="3220864" cy="2951708"/>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7956376" y="2883379"/>
              <a:ext cx="648072" cy="3594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p:cNvGrpSpPr/>
          <p:nvPr/>
        </p:nvGrpSpPr>
        <p:grpSpPr>
          <a:xfrm>
            <a:off x="70917" y="5814582"/>
            <a:ext cx="828675" cy="998794"/>
            <a:chOff x="2879229" y="5797994"/>
            <a:chExt cx="828675" cy="998794"/>
          </a:xfrm>
        </p:grpSpPr>
        <p:pic>
          <p:nvPicPr>
            <p:cNvPr id="15" name="Picture 2"/>
            <p:cNvPicPr>
              <a:picLocks noChangeAspect="1" noChangeArrowheads="1"/>
            </p:cNvPicPr>
            <p:nvPr/>
          </p:nvPicPr>
          <p:blipFill>
            <a:blip r:embed="rId6"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6" name="CasellaDiTesto 15"/>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579192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grpSp>
        <p:nvGrpSpPr>
          <p:cNvPr id="74754" name="Group 5"/>
          <p:cNvGrpSpPr>
            <a:grpSpLocks/>
          </p:cNvGrpSpPr>
          <p:nvPr/>
        </p:nvGrpSpPr>
        <p:grpSpPr bwMode="auto">
          <a:xfrm>
            <a:off x="107950" y="728663"/>
            <a:ext cx="4968875" cy="3924300"/>
            <a:chOff x="11598" y="4181"/>
            <a:chExt cx="3598" cy="2699"/>
          </a:xfrm>
        </p:grpSpPr>
        <p:pic>
          <p:nvPicPr>
            <p:cNvPr id="74758" name="Picture 6" descr="CSC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8" y="4181"/>
              <a:ext cx="3598" cy="269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759" name="AutoShape 7"/>
            <p:cNvSpPr>
              <a:spLocks noChangeArrowheads="1"/>
            </p:cNvSpPr>
            <p:nvPr/>
          </p:nvSpPr>
          <p:spPr bwMode="auto">
            <a:xfrm rot="-5400000">
              <a:off x="13499" y="5765"/>
              <a:ext cx="599" cy="345"/>
            </a:xfrm>
            <a:custGeom>
              <a:avLst/>
              <a:gdLst>
                <a:gd name="T0" fmla="*/ 12 w 21600"/>
                <a:gd name="T1" fmla="*/ 0 h 21600"/>
                <a:gd name="T2" fmla="*/ 0 w 21600"/>
                <a:gd name="T3" fmla="*/ 3 h 21600"/>
                <a:gd name="T4" fmla="*/ 12 w 21600"/>
                <a:gd name="T5" fmla="*/ 6 h 21600"/>
                <a:gd name="T6" fmla="*/ 17 w 21600"/>
                <a:gd name="T7" fmla="*/ 3 h 21600"/>
                <a:gd name="T8" fmla="*/ 17694720 60000 65536"/>
                <a:gd name="T9" fmla="*/ 11796480 60000 65536"/>
                <a:gd name="T10" fmla="*/ 5898240 60000 65536"/>
                <a:gd name="T11" fmla="*/ 0 60000 65536"/>
                <a:gd name="T12" fmla="*/ 3390 w 21600"/>
                <a:gd name="T13" fmla="*/ 5384 h 21600"/>
                <a:gd name="T14" fmla="*/ 18895 w 21600"/>
                <a:gd name="T15" fmla="*/ 16216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it-IT"/>
            </a:p>
          </p:txBody>
        </p:sp>
      </p:grpSp>
      <p:pic>
        <p:nvPicPr>
          <p:cNvPr id="74755" name="Immagine 3" descr="C:\Documents and Settings\Silvia Romano\Documenti\a-silvia\DSCN0017.JPG"/>
          <p:cNvPicPr>
            <a:picLocks noChangeAspect="1" noChangeArrowheads="1"/>
          </p:cNvPicPr>
          <p:nvPr/>
        </p:nvPicPr>
        <p:blipFill>
          <a:blip r:embed="rId4">
            <a:extLst>
              <a:ext uri="{28A0092B-C50C-407E-A947-70E740481C1C}">
                <a14:useLocalDpi xmlns:a14="http://schemas.microsoft.com/office/drawing/2010/main" val="0"/>
              </a:ext>
            </a:extLst>
          </a:blip>
          <a:srcRect r="33313"/>
          <a:stretch>
            <a:fillRect/>
          </a:stretch>
        </p:blipFill>
        <p:spPr bwMode="auto">
          <a:xfrm>
            <a:off x="5321300" y="2605088"/>
            <a:ext cx="3643313" cy="406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756" name="Text Box 10"/>
          <p:cNvSpPr txBox="1">
            <a:spLocks noChangeArrowheads="1"/>
          </p:cNvSpPr>
          <p:nvPr/>
        </p:nvSpPr>
        <p:spPr bwMode="auto">
          <a:xfrm>
            <a:off x="179388" y="188913"/>
            <a:ext cx="88201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400" b="1" i="1" dirty="0" smtClean="0"/>
              <a:t>Non-Destructive </a:t>
            </a:r>
            <a:r>
              <a:rPr lang="en-GB" sz="2400" b="1" i="1" dirty="0"/>
              <a:t>and </a:t>
            </a:r>
            <a:r>
              <a:rPr lang="en-GB" sz="2400" b="1" i="1" dirty="0" smtClean="0"/>
              <a:t>Non-Invasive </a:t>
            </a:r>
            <a:r>
              <a:rPr lang="en-GB" sz="2400" b="1" i="1" dirty="0"/>
              <a:t>Techniques: </a:t>
            </a:r>
          </a:p>
          <a:p>
            <a:pPr eaLnBrk="1" hangingPunct="1">
              <a:spcBef>
                <a:spcPct val="50000"/>
              </a:spcBef>
            </a:pPr>
            <a:r>
              <a:rPr lang="en-GB" sz="2400" b="1" i="1" dirty="0"/>
              <a:t>					     </a:t>
            </a:r>
            <a:endParaRPr lang="en-GB" sz="2400" b="1" i="1" dirty="0" smtClean="0"/>
          </a:p>
          <a:p>
            <a:pPr eaLnBrk="1" hangingPunct="1">
              <a:spcBef>
                <a:spcPct val="50000"/>
              </a:spcBef>
            </a:pPr>
            <a:r>
              <a:rPr lang="en-GB" sz="2400" b="1" i="1" dirty="0"/>
              <a:t>	</a:t>
            </a:r>
            <a:r>
              <a:rPr lang="en-GB" sz="2400" b="1" i="1" dirty="0" smtClean="0"/>
              <a:t>				    Adhesive </a:t>
            </a:r>
            <a:r>
              <a:rPr lang="en-GB" sz="2400" b="1" i="1" dirty="0"/>
              <a:t>tape method</a:t>
            </a:r>
            <a:r>
              <a:rPr lang="en-GB" sz="2400" dirty="0"/>
              <a:t> 		                                                   (</a:t>
            </a:r>
            <a:r>
              <a:rPr lang="it-IT" sz="2400" b="1" dirty="0">
                <a:latin typeface="Arial Narrow" pitchFamily="34" charset="0"/>
              </a:rPr>
              <a:t>MAT) </a:t>
            </a:r>
          </a:p>
        </p:txBody>
      </p:sp>
      <p:sp>
        <p:nvSpPr>
          <p:cNvPr id="74757" name="Text Box 11"/>
          <p:cNvSpPr txBox="1">
            <a:spLocks noChangeArrowheads="1"/>
          </p:cNvSpPr>
          <p:nvPr/>
        </p:nvSpPr>
        <p:spPr bwMode="auto">
          <a:xfrm>
            <a:off x="179388" y="4748213"/>
            <a:ext cx="47529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000" b="1" i="1" dirty="0">
                <a:latin typeface="Arial Narrow" pitchFamily="34" charset="0"/>
              </a:rPr>
              <a:t>Adhesive tape method</a:t>
            </a:r>
            <a:r>
              <a:rPr lang="en-GB" sz="2000" b="1" dirty="0">
                <a:latin typeface="Arial Narrow" pitchFamily="34" charset="0"/>
              </a:rPr>
              <a:t> offers the possibility to </a:t>
            </a:r>
            <a:r>
              <a:rPr lang="en-GB" sz="2000" b="1" dirty="0" smtClean="0">
                <a:latin typeface="Arial Narrow" pitchFamily="34" charset="0"/>
              </a:rPr>
              <a:t>collect surface </a:t>
            </a:r>
            <a:r>
              <a:rPr lang="en-GB" sz="2000" b="1" dirty="0">
                <a:latin typeface="Arial Narrow" pitchFamily="34" charset="0"/>
              </a:rPr>
              <a:t>microorganisms and  to get information on their morphology, spatial distribution and relationships with the colonized rock material directly during the observation </a:t>
            </a:r>
            <a:r>
              <a:rPr lang="en-GB" sz="2000" b="1" dirty="0" smtClean="0">
                <a:latin typeface="Arial Narrow" pitchFamily="34" charset="0"/>
              </a:rPr>
              <a:t>with different </a:t>
            </a:r>
            <a:r>
              <a:rPr lang="en-GB" sz="2000" b="1" dirty="0">
                <a:latin typeface="Arial Narrow" pitchFamily="34" charset="0"/>
              </a:rPr>
              <a:t>microscopes </a:t>
            </a:r>
            <a:endParaRPr lang="it-IT" sz="2000" b="1" dirty="0">
              <a:latin typeface="Arial Narrow" pitchFamily="34" charset="0"/>
            </a:endParaRPr>
          </a:p>
        </p:txBody>
      </p:sp>
      <p:grpSp>
        <p:nvGrpSpPr>
          <p:cNvPr id="8" name="Gruppo 7"/>
          <p:cNvGrpSpPr/>
          <p:nvPr/>
        </p:nvGrpSpPr>
        <p:grpSpPr>
          <a:xfrm>
            <a:off x="8451555" y="-49919"/>
            <a:ext cx="828675" cy="998794"/>
            <a:chOff x="2879229" y="5797994"/>
            <a:chExt cx="828675" cy="998794"/>
          </a:xfrm>
        </p:grpSpPr>
        <p:pic>
          <p:nvPicPr>
            <p:cNvPr id="9" name="Picture 2"/>
            <p:cNvPicPr>
              <a:picLocks noChangeAspect="1" noChangeArrowheads="1"/>
            </p:cNvPicPr>
            <p:nvPr/>
          </p:nvPicPr>
          <p:blipFill>
            <a:blip r:embed="rId5"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0" name="CasellaDiTesto 9"/>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3655518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3"/>
          <a:srcRect/>
          <a:stretch>
            <a:fillRect/>
          </a:stretch>
        </p:blipFill>
        <p:spPr bwMode="auto">
          <a:xfrm>
            <a:off x="179388" y="836712"/>
            <a:ext cx="4392612" cy="2636838"/>
          </a:xfrm>
          <a:prstGeom prst="rect">
            <a:avLst/>
          </a:prstGeom>
          <a:solidFill>
            <a:schemeClr val="accent6"/>
          </a:solidFill>
          <a:ln w="28575">
            <a:solidFill>
              <a:schemeClr val="accent6">
                <a:lumMod val="75000"/>
              </a:schemeClr>
            </a:solidFill>
            <a:miter lim="800000"/>
            <a:headEnd/>
            <a:tailEnd/>
          </a:ln>
          <a:effectLst/>
        </p:spPr>
      </p:pic>
      <p:sp>
        <p:nvSpPr>
          <p:cNvPr id="77827" name="CasellaDiTesto 13"/>
          <p:cNvSpPr txBox="1">
            <a:spLocks noChangeArrowheads="1"/>
          </p:cNvSpPr>
          <p:nvPr/>
        </p:nvSpPr>
        <p:spPr bwMode="auto">
          <a:xfrm>
            <a:off x="827907" y="28432"/>
            <a:ext cx="7272485" cy="708026"/>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it-IT" sz="2000" b="1" dirty="0">
                <a:latin typeface="Garamond" pitchFamily="18" charset="0"/>
              </a:rPr>
              <a:t>CAM-Center of Advanced </a:t>
            </a:r>
            <a:r>
              <a:rPr lang="it-IT" sz="2000" b="1" dirty="0" err="1">
                <a:latin typeface="Garamond" pitchFamily="18" charset="0"/>
              </a:rPr>
              <a:t>Microscopies</a:t>
            </a:r>
            <a:r>
              <a:rPr lang="it-IT" sz="2000" b="1" dirty="0">
                <a:latin typeface="Garamond" pitchFamily="18" charset="0"/>
              </a:rPr>
              <a:t> ‘Patrizia Albertano’ </a:t>
            </a:r>
          </a:p>
          <a:p>
            <a:pPr algn="ctr" eaLnBrk="1" hangingPunct="1"/>
            <a:r>
              <a:rPr lang="it-IT" sz="2000" b="1" dirty="0" err="1">
                <a:latin typeface="Garamond" pitchFamily="18" charset="0"/>
              </a:rPr>
              <a:t>University</a:t>
            </a:r>
            <a:r>
              <a:rPr lang="it-IT" sz="2000" b="1" dirty="0">
                <a:latin typeface="Garamond" pitchFamily="18" charset="0"/>
              </a:rPr>
              <a:t> of Rome Tor Vergata – </a:t>
            </a:r>
            <a:r>
              <a:rPr lang="it-IT" sz="2000" b="1" dirty="0" err="1">
                <a:latin typeface="Garamond" pitchFamily="18" charset="0"/>
              </a:rPr>
              <a:t>Department</a:t>
            </a:r>
            <a:r>
              <a:rPr lang="it-IT" sz="2000" b="1" dirty="0">
                <a:latin typeface="Garamond" pitchFamily="18" charset="0"/>
              </a:rPr>
              <a:t> of </a:t>
            </a:r>
            <a:r>
              <a:rPr lang="it-IT" sz="2000" b="1" dirty="0" err="1">
                <a:latin typeface="Garamond" pitchFamily="18" charset="0"/>
              </a:rPr>
              <a:t>Biology</a:t>
            </a:r>
            <a:r>
              <a:rPr lang="it-IT" sz="2000" b="1" dirty="0">
                <a:latin typeface="Garamond" pitchFamily="18" charset="0"/>
              </a:rPr>
              <a:t>  </a:t>
            </a:r>
          </a:p>
        </p:txBody>
      </p:sp>
      <p:sp>
        <p:nvSpPr>
          <p:cNvPr id="77828" name="CasellaDiTesto 3"/>
          <p:cNvSpPr txBox="1">
            <a:spLocks noChangeArrowheads="1"/>
          </p:cNvSpPr>
          <p:nvPr/>
        </p:nvSpPr>
        <p:spPr bwMode="auto">
          <a:xfrm>
            <a:off x="3394075" y="836613"/>
            <a:ext cx="132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t-IT" sz="2400" b="1">
                <a:solidFill>
                  <a:schemeClr val="bg1"/>
                </a:solidFill>
                <a:latin typeface="Arial Narrow" pitchFamily="34" charset="0"/>
              </a:rPr>
              <a:t>CLSM</a:t>
            </a:r>
          </a:p>
        </p:txBody>
      </p:sp>
      <p:sp>
        <p:nvSpPr>
          <p:cNvPr id="23557" name="Text Box 17"/>
          <p:cNvSpPr txBox="1">
            <a:spLocks noChangeArrowheads="1"/>
          </p:cNvSpPr>
          <p:nvPr/>
        </p:nvSpPr>
        <p:spPr bwMode="auto">
          <a:xfrm>
            <a:off x="34925" y="6167438"/>
            <a:ext cx="70580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b="1">
                <a:latin typeface="Garamond" pitchFamily="18" charset="0"/>
              </a:rPr>
              <a:t>CLSM images obtained by xyz acquisition and visualized in  MIP (maximum intensity projection) mode; Laser excitation  wavelength  488, 543, 635 nm</a:t>
            </a:r>
            <a:endParaRPr lang="it-IT" sz="1600" b="1">
              <a:latin typeface="Garamond" pitchFamily="18" charset="0"/>
            </a:endParaRPr>
          </a:p>
        </p:txBody>
      </p:sp>
      <p:sp>
        <p:nvSpPr>
          <p:cNvPr id="77830" name="Text Box 10"/>
          <p:cNvSpPr txBox="1">
            <a:spLocks noChangeArrowheads="1"/>
          </p:cNvSpPr>
          <p:nvPr/>
        </p:nvSpPr>
        <p:spPr bwMode="auto">
          <a:xfrm>
            <a:off x="107950" y="3521323"/>
            <a:ext cx="55705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sz="1600" b="1" dirty="0">
                <a:latin typeface="Arial Narrow" pitchFamily="34" charset="0"/>
              </a:rPr>
              <a:t>Olympus </a:t>
            </a:r>
            <a:r>
              <a:rPr lang="it-IT" sz="1600" b="1" dirty="0" err="1">
                <a:latin typeface="Arial Narrow" pitchFamily="34" charset="0"/>
              </a:rPr>
              <a:t>Fluoview</a:t>
            </a:r>
            <a:r>
              <a:rPr lang="it-IT" sz="1600" b="1" dirty="0">
                <a:latin typeface="Arial Narrow" pitchFamily="34" charset="0"/>
              </a:rPr>
              <a:t> 1000 </a:t>
            </a:r>
            <a:r>
              <a:rPr lang="it-IT" sz="1600" b="1" dirty="0" err="1">
                <a:latin typeface="Arial Narrow" pitchFamily="34" charset="0"/>
              </a:rPr>
              <a:t>Confocal</a:t>
            </a:r>
            <a:r>
              <a:rPr lang="it-IT" sz="1600" b="1" dirty="0">
                <a:latin typeface="Arial Narrow" pitchFamily="34" charset="0"/>
              </a:rPr>
              <a:t> Laser Scanning System </a:t>
            </a:r>
          </a:p>
        </p:txBody>
      </p:sp>
      <p:pic>
        <p:nvPicPr>
          <p:cNvPr id="23560" name="Picture 51" descr="CP8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860800"/>
            <a:ext cx="2193925" cy="2276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5" descr="genOR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3860800"/>
            <a:ext cx="2116138" cy="2233613"/>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7"/>
          <p:cNvGrpSpPr>
            <a:grpSpLocks noChangeAspect="1"/>
          </p:cNvGrpSpPr>
          <p:nvPr/>
        </p:nvGrpSpPr>
        <p:grpSpPr bwMode="auto">
          <a:xfrm>
            <a:off x="5434013" y="2541588"/>
            <a:ext cx="3241675" cy="2974975"/>
            <a:chOff x="8746" y="11287"/>
            <a:chExt cx="2234" cy="2276"/>
          </a:xfrm>
        </p:grpSpPr>
        <p:pic>
          <p:nvPicPr>
            <p:cNvPr id="77835" name="Picture 8" descr="genOR_005paint"/>
            <p:cNvPicPr>
              <a:picLocks noChangeAspect="1" noChangeArrowheads="1"/>
            </p:cNvPicPr>
            <p:nvPr/>
          </p:nvPicPr>
          <p:blipFill>
            <a:blip r:embed="rId6">
              <a:lum bright="8000" contrast="4000"/>
              <a:extLst>
                <a:ext uri="{28A0092B-C50C-407E-A947-70E740481C1C}">
                  <a14:useLocalDpi xmlns:a14="http://schemas.microsoft.com/office/drawing/2010/main" val="0"/>
                </a:ext>
              </a:extLst>
            </a:blip>
            <a:srcRect/>
            <a:stretch>
              <a:fillRect/>
            </a:stretch>
          </p:blipFill>
          <p:spPr bwMode="auto">
            <a:xfrm>
              <a:off x="8746" y="11287"/>
              <a:ext cx="2234" cy="22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7836" name="Rectangle 9"/>
            <p:cNvSpPr>
              <a:spLocks noChangeAspect="1" noChangeArrowheads="1"/>
            </p:cNvSpPr>
            <p:nvPr/>
          </p:nvSpPr>
          <p:spPr bwMode="auto">
            <a:xfrm>
              <a:off x="10387" y="12928"/>
              <a:ext cx="590" cy="635"/>
            </a:xfrm>
            <a:prstGeom prst="rect">
              <a:avLst/>
            </a:prstGeom>
            <a:solidFill>
              <a:srgbClr val="00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0000"/>
                </a:solidFill>
              </a:endParaRPr>
            </a:p>
          </p:txBody>
        </p:sp>
        <p:sp>
          <p:nvSpPr>
            <p:cNvPr id="77837" name="Line 10"/>
            <p:cNvSpPr>
              <a:spLocks noChangeAspect="1" noChangeShapeType="1"/>
            </p:cNvSpPr>
            <p:nvPr/>
          </p:nvSpPr>
          <p:spPr bwMode="auto">
            <a:xfrm>
              <a:off x="10387" y="13559"/>
              <a:ext cx="59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4" name="Text Box 18"/>
          <p:cNvSpPr txBox="1">
            <a:spLocks noChangeArrowheads="1"/>
          </p:cNvSpPr>
          <p:nvPr/>
        </p:nvSpPr>
        <p:spPr bwMode="auto">
          <a:xfrm>
            <a:off x="5364163" y="908050"/>
            <a:ext cx="367347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a:latin typeface="Garamond" pitchFamily="18" charset="0"/>
              </a:rPr>
              <a:t>Biofilm  architecture shown by a bi-channel extended-focus projection (section mode) that allows lateral view in XZ and YZ of the community layering</a:t>
            </a:r>
            <a:endParaRPr lang="it-IT" b="1">
              <a:latin typeface="Garamond" pitchFamily="18" charset="0"/>
            </a:endParaRPr>
          </a:p>
        </p:txBody>
      </p:sp>
      <p:grpSp>
        <p:nvGrpSpPr>
          <p:cNvPr id="15" name="Gruppo 14"/>
          <p:cNvGrpSpPr/>
          <p:nvPr/>
        </p:nvGrpSpPr>
        <p:grpSpPr>
          <a:xfrm>
            <a:off x="8451555" y="5814582"/>
            <a:ext cx="828675" cy="998794"/>
            <a:chOff x="2879229" y="5797994"/>
            <a:chExt cx="828675" cy="998794"/>
          </a:xfrm>
        </p:grpSpPr>
        <p:pic>
          <p:nvPicPr>
            <p:cNvPr id="16" name="Picture 2"/>
            <p:cNvPicPr>
              <a:picLocks noChangeAspect="1" noChangeArrowheads="1"/>
            </p:cNvPicPr>
            <p:nvPr/>
          </p:nvPicPr>
          <p:blipFill>
            <a:blip r:embed="rId7"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7" name="CasellaDiTesto 16"/>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1753453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ircle(in)">
                                      <p:cBhvr>
                                        <p:cTn id="7" dur="2000"/>
                                        <p:tgtEl>
                                          <p:spTgt spid="23557"/>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23560"/>
                                        </p:tgtEl>
                                        <p:attrNameLst>
                                          <p:attrName>style.visibility</p:attrName>
                                        </p:attrNameLst>
                                      </p:cBhvr>
                                      <p:to>
                                        <p:strVal val="visible"/>
                                      </p:to>
                                    </p:set>
                                    <p:animEffect transition="in" filter="circle(in)">
                                      <p:cBhvr>
                                        <p:cTn id="13" dur="2000"/>
                                        <p:tgtEl>
                                          <p:spTgt spid="23560"/>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grpSp>
        <p:nvGrpSpPr>
          <p:cNvPr id="2" name="Group 28"/>
          <p:cNvGrpSpPr>
            <a:grpSpLocks/>
          </p:cNvGrpSpPr>
          <p:nvPr/>
        </p:nvGrpSpPr>
        <p:grpSpPr bwMode="auto">
          <a:xfrm>
            <a:off x="179512" y="360363"/>
            <a:ext cx="3052763" cy="3284537"/>
            <a:chOff x="204" y="227"/>
            <a:chExt cx="1923" cy="2069"/>
          </a:xfrm>
        </p:grpSpPr>
        <p:pic>
          <p:nvPicPr>
            <p:cNvPr id="3" name="Picture 4" descr="CD15biofCL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27"/>
              <a:ext cx="1863" cy="2069"/>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 name="Line 21"/>
            <p:cNvSpPr>
              <a:spLocks noChangeShapeType="1"/>
            </p:cNvSpPr>
            <p:nvPr/>
          </p:nvSpPr>
          <p:spPr bwMode="auto">
            <a:xfrm>
              <a:off x="1659" y="2240"/>
              <a:ext cx="36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Text Box 27"/>
            <p:cNvSpPr txBox="1">
              <a:spLocks noChangeArrowheads="1"/>
            </p:cNvSpPr>
            <p:nvPr/>
          </p:nvSpPr>
          <p:spPr bwMode="auto">
            <a:xfrm>
              <a:off x="1718" y="2132"/>
              <a:ext cx="40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sz="700">
                  <a:solidFill>
                    <a:srgbClr val="FFFFFF"/>
                  </a:solidFill>
                </a:rPr>
                <a:t>30 </a:t>
              </a:r>
              <a:r>
                <a:rPr lang="it-IT" sz="700">
                  <a:solidFill>
                    <a:srgbClr val="FFFFFF"/>
                  </a:solidFill>
                  <a:latin typeface="Symbol" pitchFamily="18" charset="2"/>
                </a:rPr>
                <a:t>m</a:t>
              </a:r>
              <a:r>
                <a:rPr lang="it-IT" sz="700">
                  <a:solidFill>
                    <a:srgbClr val="FFFFFF"/>
                  </a:solidFill>
                </a:rPr>
                <a:t>m</a:t>
              </a:r>
            </a:p>
          </p:txBody>
        </p:sp>
      </p:grpSp>
      <p:graphicFrame>
        <p:nvGraphicFramePr>
          <p:cNvPr id="7" name="Oggetto 6"/>
          <p:cNvGraphicFramePr>
            <a:graphicFrameLocks noChangeAspect="1"/>
          </p:cNvGraphicFramePr>
          <p:nvPr>
            <p:extLst>
              <p:ext uri="{D42A27DB-BD31-4B8C-83A1-F6EECF244321}">
                <p14:modId xmlns:p14="http://schemas.microsoft.com/office/powerpoint/2010/main" val="1050999277"/>
              </p:ext>
            </p:extLst>
          </p:nvPr>
        </p:nvGraphicFramePr>
        <p:xfrm>
          <a:off x="899740" y="3717032"/>
          <a:ext cx="3024188" cy="2986088"/>
        </p:xfrm>
        <a:graphic>
          <a:graphicData uri="http://schemas.openxmlformats.org/presentationml/2006/ole">
            <mc:AlternateContent xmlns:mc="http://schemas.openxmlformats.org/markup-compatibility/2006">
              <mc:Choice xmlns:v="urn:schemas-microsoft-com:vml" Requires="v">
                <p:oleObj spid="_x0000_s24592" name="Image" r:id="rId5" imgW="2157988" imgH="2130556" progId="Photoshop.Image.6">
                  <p:embed/>
                </p:oleObj>
              </mc:Choice>
              <mc:Fallback>
                <p:oleObj name="Image" r:id="rId5" imgW="2157988" imgH="2130556" progId="Photoshop.Image.6">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40" y="3717032"/>
                        <a:ext cx="3024188" cy="2986088"/>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7" descr="Lory6"/>
          <p:cNvPicPr>
            <a:picLocks noChangeAspect="1" noChangeArrowheads="1"/>
          </p:cNvPicPr>
          <p:nvPr/>
        </p:nvPicPr>
        <p:blipFill>
          <a:blip r:embed="rId7" cstate="print">
            <a:lum bright="2000" contrast="-2000"/>
            <a:extLst>
              <a:ext uri="{28A0092B-C50C-407E-A947-70E740481C1C}">
                <a14:useLocalDpi xmlns:a14="http://schemas.microsoft.com/office/drawing/2010/main" val="0"/>
              </a:ext>
            </a:extLst>
          </a:blip>
          <a:srcRect/>
          <a:stretch>
            <a:fillRect/>
          </a:stretch>
        </p:blipFill>
        <p:spPr bwMode="auto">
          <a:xfrm>
            <a:off x="6510110" y="1268760"/>
            <a:ext cx="2397125" cy="2533650"/>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30"/>
          <p:cNvGrpSpPr>
            <a:grpSpLocks/>
          </p:cNvGrpSpPr>
          <p:nvPr/>
        </p:nvGrpSpPr>
        <p:grpSpPr bwMode="auto">
          <a:xfrm>
            <a:off x="4869953" y="4216034"/>
            <a:ext cx="3446463" cy="2338387"/>
            <a:chOff x="106" y="1554"/>
            <a:chExt cx="2171" cy="1426"/>
          </a:xfrm>
        </p:grpSpPr>
        <p:grpSp>
          <p:nvGrpSpPr>
            <p:cNvPr id="10" name="Group 25"/>
            <p:cNvGrpSpPr>
              <a:grpSpLocks/>
            </p:cNvGrpSpPr>
            <p:nvPr/>
          </p:nvGrpSpPr>
          <p:grpSpPr bwMode="auto">
            <a:xfrm>
              <a:off x="106" y="1554"/>
              <a:ext cx="2171" cy="1426"/>
              <a:chOff x="2440" y="436"/>
              <a:chExt cx="1725" cy="1327"/>
            </a:xfrm>
          </p:grpSpPr>
          <p:pic>
            <p:nvPicPr>
              <p:cNvPr id="13" name="Picture 26" descr="SEM-loriella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0" y="436"/>
                <a:ext cx="1725" cy="132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alpha val="38039"/>
                      </a:srgbClr>
                    </a:solidFill>
                  </a14:hiddenFill>
                </a:ext>
              </a:extLst>
            </p:spPr>
          </p:pic>
          <p:sp>
            <p:nvSpPr>
              <p:cNvPr id="14" name="Text Box 27"/>
              <p:cNvSpPr txBox="1">
                <a:spLocks noChangeArrowheads="1"/>
              </p:cNvSpPr>
              <p:nvPr/>
            </p:nvSpPr>
            <p:spPr bwMode="auto">
              <a:xfrm>
                <a:off x="3694" y="1555"/>
                <a:ext cx="225" cy="139"/>
              </a:xfrm>
              <a:prstGeom prst="rect">
                <a:avLst/>
              </a:prstGeom>
              <a:noFill/>
              <a:ln>
                <a:noFill/>
              </a:ln>
              <a:effectLst/>
              <a:extLst>
                <a:ext uri="{909E8E84-426E-40DD-AFC4-6F175D3DCCD1}">
                  <a14:hiddenFill xmlns:a14="http://schemas.microsoft.com/office/drawing/2010/main">
                    <a:solidFill>
                      <a:schemeClr val="accent1">
                        <a:alpha val="38039"/>
                      </a:schemeClr>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it-IT" sz="1000"/>
                  <a:t>2 </a:t>
                </a:r>
                <a:r>
                  <a:rPr lang="it-IT" sz="1000">
                    <a:sym typeface="Symbol" pitchFamily="18" charset="2"/>
                  </a:rPr>
                  <a:t></a:t>
                </a:r>
                <a:r>
                  <a:rPr lang="it-IT" sz="1000"/>
                  <a:t>m</a:t>
                </a:r>
                <a:endParaRPr lang="it-IT"/>
              </a:p>
            </p:txBody>
          </p:sp>
        </p:grpSp>
        <p:sp>
          <p:nvSpPr>
            <p:cNvPr id="11" name="AutoShape 28"/>
            <p:cNvSpPr>
              <a:spLocks noChangeArrowheads="1"/>
            </p:cNvSpPr>
            <p:nvPr/>
          </p:nvSpPr>
          <p:spPr bwMode="auto">
            <a:xfrm rot="-2502184">
              <a:off x="994" y="2108"/>
              <a:ext cx="1010" cy="88"/>
            </a:xfrm>
            <a:prstGeom prst="leftRightArrow">
              <a:avLst>
                <a:gd name="adj1" fmla="val 23806"/>
                <a:gd name="adj2" fmla="val 229280"/>
              </a:avLst>
            </a:prstGeom>
            <a:solidFill>
              <a:srgbClr val="CC00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Text Box 29"/>
            <p:cNvSpPr txBox="1">
              <a:spLocks noChangeArrowheads="1"/>
            </p:cNvSpPr>
            <p:nvPr/>
          </p:nvSpPr>
          <p:spPr bwMode="auto">
            <a:xfrm>
              <a:off x="1567" y="2368"/>
              <a:ext cx="500" cy="279"/>
            </a:xfrm>
            <a:prstGeom prst="rect">
              <a:avLst/>
            </a:prstGeom>
            <a:solidFill>
              <a:srgbClr val="CC0000"/>
            </a:solidFill>
            <a:ln>
              <a:noFill/>
            </a:ln>
            <a:effectLst>
              <a:outerShdw dist="35921" dir="2700000" algn="ctr" rotWithShape="0">
                <a:srgbClr val="EFD195"/>
              </a:outerShdw>
            </a:effectLst>
            <a:extLst>
              <a:ext uri="{91240B29-F687-4F45-9708-019B960494DF}">
                <a14:hiddenLine xmlns:a14="http://schemas.microsoft.com/office/drawing/2010/main" w="9525">
                  <a:solidFill>
                    <a:srgbClr val="CC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it-IT" b="1">
                  <a:latin typeface="Arial" charset="0"/>
                </a:rPr>
                <a:t>EPS</a:t>
              </a:r>
            </a:p>
          </p:txBody>
        </p:sp>
      </p:grpSp>
      <p:pic>
        <p:nvPicPr>
          <p:cNvPr id="15" name="Picture 3" descr="Scyto1"/>
          <p:cNvPicPr>
            <a:picLocks noChangeAspect="1" noChangeArrowheads="1"/>
          </p:cNvPicPr>
          <p:nvPr/>
        </p:nvPicPr>
        <p:blipFill>
          <a:blip r:embed="rId9">
            <a:lum bright="10000" contrast="-4000"/>
            <a:extLst>
              <a:ext uri="{28A0092B-C50C-407E-A947-70E740481C1C}">
                <a14:useLocalDpi xmlns:a14="http://schemas.microsoft.com/office/drawing/2010/main" val="0"/>
              </a:ext>
            </a:extLst>
          </a:blip>
          <a:srcRect/>
          <a:stretch>
            <a:fillRect/>
          </a:stretch>
        </p:blipFill>
        <p:spPr bwMode="auto">
          <a:xfrm>
            <a:off x="3376613" y="1628800"/>
            <a:ext cx="2895600" cy="186531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6" name="Line 32"/>
          <p:cNvSpPr>
            <a:spLocks noChangeShapeType="1"/>
          </p:cNvSpPr>
          <p:nvPr/>
        </p:nvSpPr>
        <p:spPr bwMode="auto">
          <a:xfrm>
            <a:off x="381000" y="6638917"/>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CasellaDiTesto 16"/>
          <p:cNvSpPr txBox="1"/>
          <p:nvPr/>
        </p:nvSpPr>
        <p:spPr>
          <a:xfrm>
            <a:off x="3491880" y="116632"/>
            <a:ext cx="5415355" cy="954107"/>
          </a:xfrm>
          <a:prstGeom prst="rect">
            <a:avLst/>
          </a:prstGeom>
          <a:noFill/>
        </p:spPr>
        <p:txBody>
          <a:bodyPr wrap="square" rtlCol="0">
            <a:spAutoFit/>
          </a:bodyPr>
          <a:lstStyle/>
          <a:p>
            <a:r>
              <a:rPr lang="it-IT" sz="2800" b="1" dirty="0" smtClean="0">
                <a:latin typeface="Times New Roman" pitchFamily="18" charset="0"/>
                <a:cs typeface="Times New Roman" pitchFamily="18" charset="0"/>
              </a:rPr>
              <a:t>BIODETERIOGENIC SPECIES OF CYANOBACTERIA</a:t>
            </a:r>
            <a:endParaRPr lang="it-IT"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892649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1" name="Picture 15"/>
          <p:cNvPicPr>
            <a:picLocks noChangeAspect="1" noChangeArrowheads="1"/>
          </p:cNvPicPr>
          <p:nvPr/>
        </p:nvPicPr>
        <p:blipFill>
          <a:blip r:embed="rId3">
            <a:lum bright="-2000" contrast="32000"/>
            <a:extLst>
              <a:ext uri="{28A0092B-C50C-407E-A947-70E740481C1C}">
                <a14:useLocalDpi xmlns:a14="http://schemas.microsoft.com/office/drawing/2010/main" val="0"/>
              </a:ext>
            </a:extLst>
          </a:blip>
          <a:srcRect/>
          <a:stretch>
            <a:fillRect/>
          </a:stretch>
        </p:blipFill>
        <p:spPr bwMode="auto">
          <a:xfrm>
            <a:off x="188715" y="1082675"/>
            <a:ext cx="5216723" cy="3786210"/>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31" descr="Oceano3blu"/>
          <p:cNvPicPr>
            <a:picLocks noChangeAspect="1" noChangeArrowheads="1"/>
          </p:cNvPicPr>
          <p:nvPr/>
        </p:nvPicPr>
        <p:blipFill>
          <a:blip r:embed="rId4">
            <a:extLst>
              <a:ext uri="{28A0092B-C50C-407E-A947-70E740481C1C}">
                <a14:useLocalDpi xmlns:a14="http://schemas.microsoft.com/office/drawing/2010/main" val="0"/>
              </a:ext>
            </a:extLst>
          </a:blip>
          <a:srcRect l="792" t="1271"/>
          <a:stretch>
            <a:fillRect/>
          </a:stretch>
        </p:blipFill>
        <p:spPr bwMode="auto">
          <a:xfrm>
            <a:off x="3713163" y="1779588"/>
            <a:ext cx="5322887" cy="44672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33400" y="115888"/>
            <a:ext cx="8286750" cy="461962"/>
          </a:xfrm>
          <a:prstGeom prst="rect">
            <a:avLst/>
          </a:prstGeom>
          <a:noFill/>
        </p:spPr>
        <p:txBody>
          <a:bodyPr>
            <a:spAutoFit/>
          </a:bodyPr>
          <a:lstStyle/>
          <a:p>
            <a:pPr algn="ctr" fontAlgn="base">
              <a:spcBef>
                <a:spcPct val="0"/>
              </a:spcBef>
              <a:spcAft>
                <a:spcPct val="0"/>
              </a:spcAft>
              <a:defRPr/>
            </a:pPr>
            <a:r>
              <a:rPr lang="it-IT" sz="2400" b="1" i="1" dirty="0">
                <a:solidFill>
                  <a:srgbClr val="000000"/>
                </a:solidFill>
              </a:rPr>
              <a:t>In situ </a:t>
            </a:r>
            <a:r>
              <a:rPr lang="it-IT" sz="2400" b="1" dirty="0" err="1">
                <a:solidFill>
                  <a:srgbClr val="000000"/>
                </a:solidFill>
              </a:rPr>
              <a:t>monochromatic</a:t>
            </a:r>
            <a:r>
              <a:rPr lang="it-IT" sz="2400" b="1" dirty="0">
                <a:solidFill>
                  <a:srgbClr val="000000"/>
                </a:solidFill>
              </a:rPr>
              <a:t> </a:t>
            </a:r>
            <a:r>
              <a:rPr lang="it-IT" sz="2400" b="1" dirty="0" err="1">
                <a:solidFill>
                  <a:srgbClr val="000000"/>
                </a:solidFill>
              </a:rPr>
              <a:t>lamp</a:t>
            </a:r>
            <a:endParaRPr lang="it-IT" sz="2400" b="1" dirty="0">
              <a:solidFill>
                <a:srgbClr val="000000"/>
              </a:solidFill>
            </a:endParaRPr>
          </a:p>
        </p:txBody>
      </p:sp>
      <p:grpSp>
        <p:nvGrpSpPr>
          <p:cNvPr id="32773" name="Group 18"/>
          <p:cNvGrpSpPr>
            <a:grpSpLocks/>
          </p:cNvGrpSpPr>
          <p:nvPr/>
        </p:nvGrpSpPr>
        <p:grpSpPr bwMode="auto">
          <a:xfrm>
            <a:off x="179388" y="188913"/>
            <a:ext cx="844550" cy="671512"/>
            <a:chOff x="86" y="94"/>
            <a:chExt cx="488" cy="429"/>
          </a:xfrm>
        </p:grpSpPr>
        <p:pic>
          <p:nvPicPr>
            <p:cNvPr id="32778" name="Picture 19" descr="slide0001_image002"/>
            <p:cNvPicPr>
              <a:picLocks noChangeAspect="1" noChangeArrowheads="1"/>
            </p:cNvPicPr>
            <p:nvPr/>
          </p:nvPicPr>
          <p:blipFill>
            <a:blip r:embed="rId5" cstate="print">
              <a:lum bright="2000" contrast="12000"/>
              <a:extLst>
                <a:ext uri="{28A0092B-C50C-407E-A947-70E740481C1C}">
                  <a14:useLocalDpi xmlns:a14="http://schemas.microsoft.com/office/drawing/2010/main" val="0"/>
                </a:ext>
              </a:extLst>
            </a:blip>
            <a:srcRect l="4718" r="16515" b="26772"/>
            <a:stretch>
              <a:fillRect/>
            </a:stretch>
          </p:blipFill>
          <p:spPr bwMode="auto">
            <a:xfrm>
              <a:off x="86" y="94"/>
              <a:ext cx="488" cy="429"/>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chemeClr val="tx1">
                        <a:alpha val="50000"/>
                      </a:schemeClr>
                    </a:outerShdw>
                  </a:effectLst>
                </a14:hiddenEffects>
              </a:ext>
            </a:extLst>
          </p:spPr>
        </p:pic>
        <p:pic>
          <p:nvPicPr>
            <p:cNvPr id="32779" name="Picture 20" descr="cat copia"/>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200" y="148"/>
              <a:ext cx="25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0000"/>
                  </a:solidFill>
                  <a:miter lim="800000"/>
                  <a:headEnd/>
                  <a:tailEnd/>
                </a14:hiddenLine>
              </a:ext>
            </a:extLst>
          </p:spPr>
        </p:pic>
        <p:sp>
          <p:nvSpPr>
            <p:cNvPr id="32780" name="WordArt 21"/>
            <p:cNvSpPr>
              <a:spLocks noChangeAspect="1" noChangeArrowheads="1" noChangeShapeType="1" noTextEdit="1"/>
            </p:cNvSpPr>
            <p:nvPr/>
          </p:nvSpPr>
          <p:spPr bwMode="auto">
            <a:xfrm>
              <a:off x="145" y="331"/>
              <a:ext cx="322" cy="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it-IT" sz="3600" b="1" kern="10" smtClean="0">
                  <a:solidFill>
                    <a:srgbClr val="FFFF00"/>
                  </a:solidFill>
                  <a:effectLst>
                    <a:outerShdw dist="12700" dir="5400000" algn="ctr" rotWithShape="0">
                      <a:srgbClr val="FF9900"/>
                    </a:outerShdw>
                  </a:effectLst>
                  <a:latin typeface="Times New Roman"/>
                  <a:cs typeface="Times New Roman"/>
                </a:rPr>
                <a:t> CATS</a:t>
              </a:r>
            </a:p>
          </p:txBody>
        </p:sp>
      </p:grpSp>
      <p:pic>
        <p:nvPicPr>
          <p:cNvPr id="3" name="Immagin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0513" y="828675"/>
            <a:ext cx="39020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44" descr="Ocean b June 2008"/>
          <p:cNvPicPr>
            <a:picLocks noChangeAspect="1" noChangeArrowheads="1"/>
          </p:cNvPicPr>
          <p:nvPr/>
        </p:nvPicPr>
        <p:blipFill>
          <a:blip r:embed="rId8">
            <a:lum bright="10000" contrast="28000"/>
            <a:extLst>
              <a:ext uri="{28A0092B-C50C-407E-A947-70E740481C1C}">
                <a14:useLocalDpi xmlns:a14="http://schemas.microsoft.com/office/drawing/2010/main" val="0"/>
              </a:ext>
            </a:extLst>
          </a:blip>
          <a:srcRect b="10304"/>
          <a:stretch>
            <a:fillRect/>
          </a:stretch>
        </p:blipFill>
        <p:spPr bwMode="auto">
          <a:xfrm>
            <a:off x="2830513" y="2060575"/>
            <a:ext cx="6134100" cy="46085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uppo 14"/>
          <p:cNvGrpSpPr/>
          <p:nvPr/>
        </p:nvGrpSpPr>
        <p:grpSpPr>
          <a:xfrm>
            <a:off x="8451555" y="-18066"/>
            <a:ext cx="828675" cy="998794"/>
            <a:chOff x="2879229" y="5797994"/>
            <a:chExt cx="828675" cy="998794"/>
          </a:xfrm>
        </p:grpSpPr>
        <p:pic>
          <p:nvPicPr>
            <p:cNvPr id="16" name="Picture 2"/>
            <p:cNvPicPr>
              <a:picLocks noChangeAspect="1" noChangeArrowheads="1"/>
            </p:cNvPicPr>
            <p:nvPr/>
          </p:nvPicPr>
          <p:blipFill>
            <a:blip r:embed="rId9"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7" name="CasellaDiTesto 16"/>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77129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circle(in)">
                                      <p:cBhvr>
                                        <p:cTn id="7" dur="2000"/>
                                        <p:tgtEl>
                                          <p:spTgt spid="276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776"/>
                                        </p:tgtEl>
                                        <p:attrNameLst>
                                          <p:attrName>style.visibility</p:attrName>
                                        </p:attrNameLst>
                                      </p:cBhvr>
                                      <p:to>
                                        <p:strVal val="visible"/>
                                      </p:to>
                                    </p:set>
                                    <p:animEffect transition="in" filter="circle(in)">
                                      <p:cBhvr>
                                        <p:cTn id="17" dur="2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8" name="Picture 4" descr="http://2.bp.blogspot.com/-PNJSgTb2hG8/ULccXCLwhtI/AAAAAAAAAQo/_mJ7NQIEW7I/s1600/Coloss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06" y="723393"/>
            <a:ext cx="4248472" cy="27056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http://www.amazingperu.com/images/tours/marvels_of_Latin_America_Peru_Galapagos_Easter_Islan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7899" y="116632"/>
            <a:ext cx="4118597" cy="30838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descr="http://4.bp.blogspot.com/-ua3JU1MUqxQ/UKqtenPcUsI/AAAAAAAAERI/fEsu3z_WzZM/s1600/piramid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616141"/>
            <a:ext cx="4522363" cy="316565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AutoShape 10" descr="data:image/jpeg;base64,/9j/4AAQSkZJRgABAQAAAQABAAD/2wCEAAkGBxQTEhQUExQWFhUXGBoYGBYXGBoYGBoXHBoXGBYZHxgaHCggGBolHBcVITEhJSkrLi4uFx8zODMsNygtLiwBCgoKDg0OGxAQGy8kICQsLC0sLCwsLCwsLCwsLCwsLCwsLCwsLCwsLCwsLCwsLCwsLCwsLCwsLCwsLCwsLCwsLP/AABEIAMkA+wMBIgACEQEDEQH/xAAbAAABBQEBAAAAAAAAAAAAAAADAQIEBQYHAP/EAD0QAAECAwQHBgUDBAICAwAAAAECEQADIQQSMUEFBlFhcYGREyKhscHwBzJC0eEUUvEjcoKSFaJDYhYz0v/EABkBAAMBAQEAAAAAAAAAAAAAAAABAgMEBf/EACgRAAICAgEEAwACAgMAAAAAAAABAhEDIRIEMUFhEyJRcfAj4TJigf/aAAwDAQACEQMRAD8AHLwe8Dzhi7UB/OMVBlufkLf+yq+EGQluO2pjyXCKXc0U3+E42t9vWkOE1W/mYgSkKzMKpJyMRSC2WQvHbDgTvirvq/cevvfC9sr9xhUFlo539I8Fe2isM9X7o9+qVtg4oORZqXu8DHk1y8IgJnrbHqIVFoVmw33fzD4oLJ5bj74Q0qG6IYtKtj8j94U2lQxTnv8AbwcQ5Eum6PFnw8YjC0n2/wBoU2rgffCFx9hZICYcJURkzwcvCHfqBgacYOI+RIu748pAwYQET07Q8BnWsDBTmH8bYnOg65YFWTAitAw84hXyo4uYXs6sKndGqwLyR8n4TJagcL3F4IZW88w8ARMud1NTnBV2i4KsVbDESxb0Up/okwAYkc0xDNoOSREhJvd5ZYDKI/bAFwKZRUcUROZ62TykDum8d8QRaVZkxKUty8NvRrHGkiHKx1kXezAHR4faZ10bzsMEsQS7lqRHtMtKlEtjsiPjuZXL6gpdrIidJmOHIiLKsV4sCYtE2c4AgturEZkl2KhbBDjCh/Z/EKqUoZdKQ0oVsMc5oRxZyW73pBEyDuEVQ0ok/KlZrlhm0Sf1y2onqY6fjkZ8kSVUhA0QxaJlaIrteFAmH60jgl/OB45eg5Im0GX2jxUdkQVWBZxnKLUpTyhEaMTmpR3HCJ4f9h36JZWK95O3GAKtaBipPiYYNHSxk/WDS7BLP0DmAYdR8sLf4DOkZYwUenjWGHSiTi/QRMNnSPoT75QhkJ/altwgrF7D7EZGmEjEK8IcNKyycFeGPWJSLMnZ0EKbKNgg/wAXsPuRRpOVV7w5D7wVGlJW/pTzh5sidg6CFFiTsEJrF7C5jDpSTk/T8wxWlJW/oISeEobupJOWzjEZU0ftHQRpDFCW9kubQtq0gDRGG1qxFE2DdoM0g7mENlsr6Eti7DCN1FRVGbbZ4TqMH3mCdvQM75n0EBJQX7je+MIydniYOIiQi0lNc+ESJClLqcMzEeRZLweoHGBFByURxH5hNX2Y/wCSVO0iVUag2Qz9UN8R+yO1MNMtX7R1ikqE9ksWhO3qIcFDIxBWhX7TDZU0A1FdhgAuFlg2ZqcDygTRVrmHI13kgRIlzjthaQF/YZZu+OMKbSyrtOgiLMthSl6HgYBYZ7qcjDzjDjyuTNbqki5vDZ4wt7ceg+0ARNB9vCmYNsY8S7KJcpSccPOHCeDSo3RYC0MKgerxDmEPhnllGiyuS2S4JdhoTspCoBBfw2j1EJjhD0PsEJgEE3Yz8CPCBhZeo5Y+zChJ9+6QiktgYVIdsOlexhDgra0RTN4w4zRm8Lj+ByDTF5Y7mGHGGXuIhLo4wqVgZesPaARM4g/nxgyV/wA084iqA3Q9g2UNiC38W9Ij2m0FNM9+UAn2pqJbjs/MRFL2xrDH5ZEp/gqll3zhyZsCePCNzMOlLlhz2c4VSxgMPOGqm0YU27SYEpRgGEBEFkSAot1gMlN4tEmfNSlN1OOZiZPwhr9CWyaGCU0AiC8NuQRKYaikqQN2NffFtLtspEi78yiKgCpUd5yHpFYQIW4DFRk0ISy3iQHgy7Q5NKZCBhQA4+WcMKojyPwLMEvNLHdSFGjCpLoXwB91hiEuW2xcpN1LZAeMRkyONUVCKfcpFWaYmlDzh8mbNTlQ7odJBWsVZy9epi4XNFAWxYUeFOaWmhxje0ypTpUOykgY7jB06QRsV1iwXJScU++MAVohB+gdD9oy54i+MyOpZIz69YVDPXDk8Rjji+z+ILeDbTAJBlpBNCWhypRDwKSphlXbXwj1+sIY8LxeBGf0hxW2zqKQkhBWoJQh1bPzgBxigAKtGQFYJKJxLCLmRqyX76w+xDtnidrtgIu7LYZEtN5QSna5GTj5lV2xbil3HGDZkESpiiyUKU7swNesTbJoaeo1TcG1X2AMbRNnllIZAUFUCqMQRi+xtkVusmkJtnEhKbqivuthUFAZgWL3s4z5p6WzT4a3JlLadCzEpUSflr8qwDzu05xnLTaDgMNsdfCBm5GBc8jHPNfrBLkTELlpATMCnSMAU3RQZOD4ZPFYpxlKqFmwuMbRVWDQ1pnAKlyiUl2USkAsSC141qCOURLSlSFFCwykliMa8RHV5M0WeygpDJQkMAGDluOJU/OOVabtDz5qsLyrzCgqATyrG2PJzvXYxy41BIutXNArnKQtcs9gSQVXgklgcBj8zVbrWNFa9FaNlm7MuoU2CpigWrXHOD6k2kmyITgQGBzZTqHA1xjLfEalpTj/APUnzV5RhylLJxujfhGGLlV/yW+k9XZMyQZljSparwCbirySxZVVFg1ekY1cpSVlC0lKwWKVOCOMdfsujJYlJSiVcTdBSACkh2JwwOZ3xRaZ1WExV8XlE0KgplbnCqHICsOGddmwydO3uKMCqaEslPzGDK0UrFKkK3BTHoQHi3kapz0LWAMRS8QCah9oeKbSMpctSkkNdUQzvWOnHxr9OaUJLuqGLkTAC6FADO76iAJW8aLQOscwDsiiWpOIcUfeGbLfAdYdHLCE2ppQRMIF1AIILGpBbECFe9hwVWmVCYcDv/iIyZu6HrmtTr9obICKU+ceMBKnh0sQASrGir4tD7VNOGcHky7oAficohzZrklucYx+0rNHpUMTRyOA9YLZQVKGTQOZkNnnB7HLFS8VJ0myYrZOvNnjshwmn9x8IAkHI+/e6Hl/ZEcvBM2shGmPT3hCiYOLjpDhKGL04jnAppbDHwMX3JCNuBIzz8oYrdCCazueuGzB4laN0RNtKiJSWCfmUpro2cScWEALfYhnBzsx/EbmyplyLOk3bkzswVAhQdW8GhOJjMaS0GJKL1830liO6Q4OAul00rWAS7esi6pSiA1CSWLnbhHRHC27sanxu0Xmi9OoVOeYFdkNh7xURsyH3iJrfpWXMSgSxRKlYpah2eEU8hLE9egERtIrPZEjEN5sac4t4F38ieWXGjqur0wKslmO1A8BdaM7rOSufYWx7duRCTToOkXmrZaxWbejzc+kZPXzSSpM2ylIbsyqYCz1YJFNgr1jixRubS9nZkdY036NxNRcUApQDlkuWfcH5RhPikpv06Sa3Zp6lA9DF7pa1ntbNaJrIlMgkl+6pjMIbJ6AcIymnrdZ7fbg825KuFImKDJcBwCVHugqevDbF9PjXJNPx/ojqMlxa9m301PSLElz8yJd3Ik90mnAGOWaZUDMKnxIDbKCuO+NHrNrembKlykIe6zqCu6WDAgEZxjpk68pRwerdI6Oniowd9zn6ialLR1DQekJcgKSoKNEtdZ6BsIotaFC0aRsqUuUr7Kh/b2hKv8AqDGc/wDkE3C6g72LnZnFnq3bym1JnTBeUkGgoBQgdHiZwim5R7sI5G0oPsdS1gtKhJUQQmoxOLFyBm+cYzR2ss7t5iVLvSmAALMkmhIUz5YPnEnT+mO3uhIICXJBP1Fnw3DxMUuqdnvzjMGPagAEPTA05xOLFWP7I0yZLn9WaadrAEICQC6QAHLufpfMjnHPdJ2tUy+tXzKW5yq5/AjZa5JlpmvKZu6VMe6FMzBOVGz2xgbdaAq8AS945bCXjbDCCjySqzLLOTdNmo1V1dVNldspYSgkhLB1UoX/AGjGLLW+xTDZpSJYMwSySpmdrrAsPSLn4aEmwJCkgALWEqrVLuSRuJI5Ra6QsyQx7oJYBjdUSSwu7akUNI5nl+9SXZ6N44l8evKOMy7QRX28L27x0bTOq/6hyEqTM/cEsX3jBQ6HfGFtmhJspapawApJbEVo4PMER1RfPsck4OJFSqJNm2ks3j0iHNkqSq6RX0jQ6r6A/UomKUpSbpCUgMzs6iXB2p8YmdJb0KEXJ0iCu1uCNuJgUoikH1g0LMsqgFl0q+VRDORiGyIBHWK1CiBAopLQSu9kxSn4xPlsABspFZZplRiWiZfCjWm/GMcqLgSr4wEK5/aOcRj3aP79YelZybpGJdgizZ+nv7QxUpJwod/SEUS3nWm2PA19N0MkYpG/q7+6xsNXbIZVnvBSv6qe0PdN0MSgC8MKMS/KMkVZ4Yehzwja6paUSuSiS5CpYZSf3JvFiNo7zHfyhOaS2rNcKt1ZlVTCUl9uO3J4hykEXs3+8TJpImKR+1RTyCi0Uq9KMVC6cSN2MetaVM5iSLUkLU6gAMQesRZttSoKxZT97xiAhKphvKqTuqfxF9rGuWFykyxgiWg5AqCUhTbnjnlkbtRKS1bNTqnZ7UlMtE1RTK7J5cu9UksUFv2sVUcsWjI6cSJ2kFJJJSqahDnASyUhRD5NeMdoVY0rli8HYAgVoojEKDKS20NHPtfZAR2CkiovJKs8EmpNScfGOPHOL2ltnXkg1HvpBNfNJS5kqZLlzApRmAsmoACj9TNgMIwc+QAm6DUwWZO6xHBjXDjcUc+XJydiXBn1giJiEpIKConB6N0xiz0Fq/NtV64yUoxUracAAMS0WUzUxWCZqSd6VAdY3UjPjKroycsmLrRElpK52YVdHDE83bpHrXqvaUf+O9/YX8KGIUm0KSlVnm/00KBF4pN5KyzHhtO6GlsVNdzWaXtksTBcKW7NGBBD3WI8oTURr8ov801R6ExQSLTKafLUTkpKwAq99HzEYOAWpFpomSpM1HYqCEhRlpU/yzOyWtzuwL7SKRbxVipPwX8i534skaZndotRf5pilHfU/eMGtRvq/uPmY2emVLlmUqYzLQlSSDedJZlFhQlxFHbbKkTFJSKPTMnZzhuNJIl7Z1PUGU1hkDakqPMqPrEHT/emy0pUHShyC+JU48om6DtXY2Wzpuv/AE2O1JAArv3Rl7ZOKrROL0ExKAOAA8yY82EH8jb9nfka+NRXo39v0j2MkzlJUpKUgqCWKjgCQ5yx6xx3SOlpk2dMm3m7RRVgCw+kcgw5R2q3C+gpyKbpGVQxjgswMSkF6t6Rp0jStoy6u9EqyaKnTQVpYgvUqAcjZs8o6JqDZlybMyxdUpalFJGAoMv7fKMdorTK5SChKJa0hyAskMW2ipFMKx0zRwcSsGKXN2qQqgUORJ6RHUZHKNV5K6aEbtdzG/FGb3rMkY3VqPMoA8jWMSTWNR8SQ9sloGKZKAOKlzD9oArVtH6ObPStRmSmKgWuFJIBbN2Mb4vrjVmGZOWR0U9mFHiSJew9fvAJBZLCHhTYPwiZN2ZrsGUSBk3OHC0HMQIT93lWCItSWx/6/iI7+ChilPsrDkE1L++cDRv5ZQkybnyiaEJNUcXc+/CNd8NbIJk6ao4olgP/AHqScf8AAxkZkhYSFmWpj8pyVkW2iNV8PNOy7OJyZ4UkqUFBV0qBATdCaczA8cnHSNMTSnszWsFuKJk0Ad5RUzZG8RjFLZrLR1O+QOfGHaRtBmzVLZgVFg1QHLPvhLOGLnh+Y68jdUjHyXGh5iU9qVFj2Sgh8bxYUp+0KHOI+ipRVOlCY6iqYhNcgVAGBlALOBBbKsS1y117i0K6KBPlHKm1fs0u6O7kdneTgA7OTlXE5MPCOV6+aaTOQLqCGUCCo7inAR0jWK1/0FzLwYXVAgkEKejl/lYlwY49rKQJbAfUPxF4MSabZtnm19SgvQqVQSwWKZNVdlpKjmcgMyesX9s1floS15faPQuB/wBWp1jpS3RycXVmj+HEhaZc68AEqUli9XAN7dQXesbmZJvVYH7Rl9UrYiXY5UuYu6vvXiUu7rVUEbmjUSJCVpPZTQtiCU0JI+oNljHnZlJZG6PSxOPBKwC9GBvmW30pLFt28CsVtv0J2ga5JUM+0BV0AHrFLqgqeq2T0mcsSZQP9MrKkhRUUpDHAd1RamUbwrSxJUBxi5ZMmN1YRhCaujkusWpgs0pc3tCCK3WpiGFcQ8Y6ZNJF1RLFV6mL3boLYbI69r+ULsaypSgkMs3UupkkYgmuIzArHKk2Y3AoOVGhQWAalQSXO3lHd0zlkipWcPUQUJUiwsNiFoRNWpV0ykourWpSUJAChdJrUhKWG2J+ozTrbKWf/HLvkH9yQAPEu+6KoOmzTJaklV9SClIIPdSFYgPQLY0Gcan4WWEhM6acVEIT/gLym5rT/rD6ydY/YdPG5pG00gsFVdg8axgtCyiu0OSf6s68z5CYUhv9Y1msNrMpM5Ya8hDgHC8lDjjWMX8PZiptpQlZBN++nJgylKb/ACD8448SqLl6OnI1yS9nXZiWSrNg0cElocqUzOTQ5VrWOza6WtUixWiYksu6EJOYK1JlvyvPHJESmSkD5WYExnh+sGx9VuSRHVTZSuUaHVTWRVlCgoKWhTm6CzE5gnB84otJS1JSAUkXgFCmKTUHnEOVOIL+EbfHzicqm4StGi0nbha7cqbcYAJCQSD8oAFRvJMTtOWjs7OJDVnKTe/tQb5OwgqujlGQkTlJUFJLKGcPmTVzFFS3Udt04en5jdRqNEudtsnXM6e8mbGG9sPZ9IjyrJNUm8mWsprUBxTGFs9mmKe6glsjToCxMSsQnIlSpgO+Cn3h6xW2d7zMQRQgio5GJvZHZ4RjOPF0NNscEOKw2bLrh737M+kL5Q2evDb5+3iBmg0Vp6ZcMszZCLqe520pa3VQJSCghhvNKRN0xYq3pgSAE/O1xBGIICczGSkSFqBUkd1LBSsg7s/jCaTnTZqAmZNWtCPlQcA3nG2LHO7itF/LqpFWFEqUXcuaw5KawNJGWEafUrRQm2mQpSkvfJEtncAGqsgH8ovJLjtmUIuTopZ05qZ++kJZbbcWlRSFXSCyqiho4zEdT09qnImpBWkpLBlJxFWpuw7pcRymdIuLUipZRTvLFhTbTCMU4SWjScJQezZWjWcLss5Ew3FqAY/SoAgs9WLE8oy0y0fqSlCCWSEmYo5FjQbTs4Q+RoCdMRfuFCCSBeBqa4CJWj7DNk91SUrllQKgkssbWJDO2Ub9PB40LJNzezS6uWREtAADX9uJG0qO2KrTlrQpSn7rOOAHnV4laV1jlpQoS5c4KIIAUlDBw2NXHCMJaZq5nznkMKe84eKTtyktlZXFJRizr+qdikWqxypzKSS7kKYOlSkE1f8Aa/OBi2S5FovoJKAbrkh2IYqwDh4ZqatQ0SkpqUompYNlMmNzavOM8icSUuCzhtn5Ar1jHE3JyTflo2yVFRaXizRakWImbbpiqhc+6wqwSVqfn2gMbVUmmOTYRh/hragr9YUmn6kkDddSQRuPpG5E13DPHLmrm7/ujpxf8FRlNbJI/TTXIpLanddywDcW5xkdTtCSrQqaJl4lIBSLzbXJpXKND8Rp5l2RSh9Rly2riVgv0Bij+HSpv6rvAXCgpKhg7ggVGx+kb45Sj07aMciUsyTKWw2A9qUsTdvYY90sz5VI8I6JqzZVdmklOSmBL4lnJ2sBGHOkFWTSU4LSTKBWksQ/fuKvB9hS0dR1emIm2aXMQSUqBUCQxZzjs2RPUzlNpNapbKwKMV32ZPW5R7G0NUkFI3kkD3xjmUkqQsKSVIWkuCKEGOnayS70kJOKpqQN31Hwik0jo2XMHeoQO6sYgb/3DcY2xtKKRjkg5OyrVp2dPSUz5qlgNQnHkBU0eBXgTcTVsaYZxBkWQqmIQ4SFrCAv6algdz+sXGidW502fMkuGQlKlEGqkkkAJGINC+xt4gliivRkpSYDWC3onCzFB7wkJlreneQyfSKqXPKaXUHin20bi3aLSlBlrs7ADESxkMb4AL0xjKzdE0dLjcrDrG+NWvr4IyRadsrUpD1dtx+8bmwixdkl7TNlkCqWFcKCkYns7qrqwRE9SgNu5xGeWUlSQY2ltmySqwoJInKqz91fWiXeDf8AO2JrpM5q1KAQrMHaKcMDGCWq8XePAPT8PGXKT7s0+ReEi91jtNlmmWbOFpWnFSgEhQIwbcRFZfA2He0Rq7zDm2q6kj1iW2+7Ibtk6ZKS4IpnjSIU2Y6rvPaM/tCGlPefjCTCXf3tiQbNTqnZb9nnJJQP6iSAaOAC9R8u2o+8QLdYbt7AMWfJsXfhBNWp8komXpwlLcEXiGIZsCGoSesRNP6TSodnLWFg/MsAANWgG2NsOTh5NJJOBnLoVNUw7r5U5iNj8PSE25AJa8hYSf8A2Zx4BUZhMps/tF5qhNuWuUVEAXiCTgHSRjlUiMss+WyMSqSOo6RlEJINSWA6/iMNq9okr0xOUodyQ8z/ADmJARx+ZZ/xjf21TpD/AE1f3xio1fnoM+1p+tCZF5sbpSognmSIxg6uvw7skbq/0tJspILBQTiwYt9hUnAZxS2mbZ1LVKXcE0PQEJVizg0LReIQ4Kjg7VG6ORfEtv1CA30E4u7mh3QYk5y06DLJQjdWbtegEjvJdlEOMaEsS8YXXOxJRMQEp/cFKCWGLJDgM+NN0Wfwy0Oa2pdRVMtDlhTvLIwzYDiYutc5D2Sa5LJurGYBC6joT4RssslPi5WYSxqWPklRQaA1nlyLNNkkEBQUUqG0pAKT0x3wDR9uQop74Z8OO6MfNW/CElCNsceCfs53kbpPwdY1Jldna9ISGASDKWlsKiYkjwT0jZlwDnvzb2Y4lojTy7OVKlq7ymvkgG8zs+4OYu5WvM0s5RQv8tTucHD7RxZYzu6/tHbjz40qZd/FeYP0iE5mak1zYKMYHRFrmSClUtZvJN4VJqzYYM1IuNZdYTbESkKSAEEkkKJc4bAzA74qFCn3rGqf0UTnyyufJD9JWlc+YqYtitTYBnYMKR1nUWan/jpKfquqBfAG8abo44xBzaDqtSmIxBxr6ZwOLpUTDLTbZstO6xovoTJSmbcUVKUSySWUkpS393zbogydYbNeebKmED6BcI51DjzjJiacujQ9ResU4D+eXg1mnNKWWe8uzoVMmqBEu6kirPVx3QGO2gLPFZaNXp6v6iJqu2FSpykkvXvO4iHofSRs8xMxABKXoRRjQ4VHGL2drhOmshEtCVKN1LVLksMTU1hrJKGqtD5Qmrl39Go1fmTptjlfqVuVIN4Xe8Uk911Pi2LYvDNIWRCZEwElky5hF5nSEhKqAYedYuZlj7K6gVCUJD50p6RT6ZP9JYAqqXPAHGWM/wDEUjKGWV/h0yguJg0yEz0LYjuAKChXE94EZCGSAlQF4MR0POItiFxlpodu7ZXyiUq0O5UrewAEdeT7M4o6I89DYYQK8Rluce6we12hJFOuER0h/fukY1Qn3Dy10f35PDWPt4aF09+zHu09vAIEJrk9YSWolgcd+b8oZKFajnjTnzh6EgF6+NN+zDKC0SOEs4kV95R5JxofdIffU+W/3lBmGdfe3KFbGBlLGz75RIlWopOHIh3/ABhEIo3/AM4YwiirDxw574HG9DUmjZ6M1xUiWpCxeTdZNQ6S2DnEO2NYf8PbcqZpOdMUGE2SbycR3DLCPWu8xjL/ALaJ2gtOqs0ztEAPUEEUKSzg7sOYjP43BPiarK21yO5LlgpbeemUcQ+Jdrv29aQwCAEjn3i/hGzsnxIQR35Sr2QQoMTvvs3XOOdaSJnWiZNWwK1EsC4AwSHGwARWF07ZeealGkzqWodkKLJIwYpJdw1SXJ/2PSIuvwu2Sa+AS241u+ZEXmok4Cw2cFiAln4KI6xW/E5QVY5u0BLf7gvGeNXkv2bSf+P/AMOLoDlompQGGA8YWySQ1cekFRLriK+397I6pzt0eekAUkfxCgDb+IOUEUbdj7EP7JhXl+YnkOgCFU9vBAojDzhqVJfLnBpc1jhUbn84H/AEWZaSPvtHOBJU+FY1tm1hllARNs0mYBg6Skg8oFppVknSh2crspgOIPdu5pYAPu2QRyRWmminj8plFJlUbPjDhLPv+Y9LJGFdlA7w9MxSsfIQm2KgBlNlWLPVmSDa7OFCnap8C/mBEdCd+FdnKH2K19lMStNFpUFAkOzVYviNsHJlJJM7vabMFd5sB79YymtdjV+mtCg4KJa2PEAdfm6wiPiJI7EFSJgmHGWkPx7xoA/PdGQ0trxNnS1oKEoCmoDeYAu3FwHPIRkluzrlljVWZ1CFIFRkCH2ZQNaQo/b3hBJyn9TCS5Rald/t42cv042OVZ9rH0gLFw3iwh6V1Yg+98LMmcfeEFPwIY5f+IN2u/wEBK9/mPAwwE5O3GCiR3ZkO24ffjDlEhj4bYdKmPhvPPKFUMH97WMAxSQQM/fhBAAKAccIYENVwae3eHhWII4+9lDCr8GhiZO1/Tm0KAcMvDrDlTQOAygSlUNSD48d8FMNHpsuuzcYCZfs+8Ik3hw3H+N0NvDa+fp94KYaBJl0qR5QYNhlA0TDT3yrCrOQHp/EGwLqw6wTZNEEhOJRil9oB+Xk0e05rJNtIShV0Jo4Qki8cQ5Kj0EVCabC3XblCImCufX3lERgk7RfySqrDoSLrEV9PYgU6XXZCqDYkcMsmhC9au2zzaKVEsaiTSg6H0iHPW5aLzQuif1F9KZlwpSFFRBUSHZgHG2piPpbQC7Oi/eK0g1BSxxFaEho1xxTZMourKyzipMPmTRlXjl6wtnscxbMAxD1pT1iavQKwkkqDtTukAnY+2Nfjt2TutFWmYp4myVUrXpEOVixoXY7omlLYADxjLIl2HEei0AZdICqc2BZztzpt4R5aWZ6B6N6Q0h/vh45RmkirYl99+fvlDSeeXt8YSYjieHmMocEKy912Q9CGAHE4bDjElcpLUd9v5+8NUm7nTr4wo8esFgCQK7j18IlSjmC3N/zAwGyHJzsruhpQ1X6P5wUMNjkH8fGBgDI8m9YYFcPL8Q9BZ8NrHGCgHKRtL8s4aUPl4Q9Bb2w3HZyh97a/wDs0IAF0DA+IggTm/TZBEkNiGY7i+ysAUivhjWLtMAy1A7ATngDTfDAk0DPs8dmOcMCmIy5Ug6Lw3jGgr7qYVPwA0yiMRu49awG/iGxp6dYP2zljWkDnSSHID5th7xgv9CvwCsO2HRuOMDB2DpBagYUPOBqRsNfCKJPA1Y57YJfGRfdjuaBqSc2p5ezDUr4e90DQEntNr+6YZQgJo2Wf3gbnYK7uXCEArjjz9ImgskpUQMffpC9mCxevvPCABOxoclO+JcSkyz0LpjsZwWpN4fKpJwumhbZQk9IvNJaWskyUoJvBTOAoG6FZVwumoMY+XXHHn0hxJapFeHN4EmnopTdUbedo5K7i5QSUkAkCpS+4bKjlHv+CmqDMWB7rftzp1jGWbSc6Ub0qYUFsQcjiOG6JMzWK1Gipsw828HjRZMiVD5w8ojaYsRl2laSMG41SICQBs95wtotS1kqWsqNKqLncIYWA/iFK5O2Z68BXBpjw+4gS0EHu4b6QhOY6Q5KiKNBQWLLmED35esEQpxjhAQvc3jCgMac4nsAQgVN70f8wNajgWI27vWCEca+8IUIeuXDo0OwAdpkB5v/ABCJwr4CDkDI1ENDn2YdiGX96eP32cIeE7a+HDjCpbLEe8IfdBxLeRiSkJdegB8/GCJlDd74QqpqQHD3hliONYF2xG3k8A9HjLY4csRCpVv3V3RfaVz4xRT/ALeUTGdsJRoaJtXIH4hRMGyhwxgUrP3mI9Nx5RoSEUsZim6FRMNd75Pw/mAL+U84Rfyjh94VeAsO+R8M848u6+LbjwgU3HlHvpPH/wDMPiFhhuY7iWMBUzux835wOfgjnE5XqITXECKhOwt/MLMQx2+YrshJmXOCbOXmYpgCFXqB1jwYHH1iSc/eyIYx5GBbAetR3QhLgk488vfhAz8qfecPGHMesOhDVoGWL5R4JP5b1hUY84Ov5RxHnCsEiMoVhwUBnXdB5ePvaIjKz5wrGHHhhlBky2x5fjzgRw6Q5GJ5Qij01KRt84EpIxYN4w4/NzhbThz+8NiFQTgx8PAw8rIGPEsQOOLiA2jAf3faHq+Tr5QnoEOQEjD0x9IcJg2eb/zAVZe8oRWXGJYrCFaa0biPOGXoFN9YkDDp5QAIC1ae+EN/UHfD1e+hg0rAQW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12" descr="data:image/jpeg;base64,/9j/4AAQSkZJRgABAQAAAQABAAD/2wCEAAkGBxQTEhQUExQWFhUXGBoYGBYXGBoYGBoXHBoXGBYZHxgaHCggGBolHBcVITEhJSkrLi4uFx8zODMsNygtLiwBCgoKDg0OGxAQGy8kICQsLC0sLCwsLCwsLCwsLCwsLCwsLCwsLCwsLCwsLCwsLCwsLCwsLCwsLCwsLCwsLCwsLP/AABEIAMkA+wMBIgACEQEDEQH/xAAbAAABBQEBAAAAAAAAAAAAAAADAQIEBQYHAP/EAD0QAAECAwQHBgUDBAICAwAAAAECEQADIQQSMUEFBlFhcYGREyKhscHwBzJC0eEUUvEjcoKSFaJDYhYz0v/EABkBAAMBAQEAAAAAAAAAAAAAAAABAgMEBf/EACgRAAICAgEEAwACAgMAAAAAAAABAhEDIRIEMUFhEyJRcfAj4TJigf/aAAwDAQACEQMRAD8AHLwe8Dzhi7UB/OMVBlufkLf+yq+EGQluO2pjyXCKXc0U3+E42t9vWkOE1W/mYgSkKzMKpJyMRSC2WQvHbDgTvirvq/cevvfC9sr9xhUFlo539I8Fe2isM9X7o9+qVtg4oORZqXu8DHk1y8IgJnrbHqIVFoVmw33fzD4oLJ5bj74Q0qG6IYtKtj8j94U2lQxTnv8AbwcQ5Eum6PFnw8YjC0n2/wBoU2rgffCFx9hZICYcJURkzwcvCHfqBgacYOI+RIu748pAwYQET07Q8BnWsDBTmH8bYnOg65YFWTAitAw84hXyo4uYXs6sKndGqwLyR8n4TJagcL3F4IZW88w8ARMud1NTnBV2i4KsVbDESxb0Up/okwAYkc0xDNoOSREhJvd5ZYDKI/bAFwKZRUcUROZ62TykDum8d8QRaVZkxKUty8NvRrHGkiHKx1kXezAHR4faZ10bzsMEsQS7lqRHtMtKlEtjsiPjuZXL6gpdrIidJmOHIiLKsV4sCYtE2c4AgturEZkl2KhbBDjCh/Z/EKqUoZdKQ0oVsMc5oRxZyW73pBEyDuEVQ0ok/KlZrlhm0Sf1y2onqY6fjkZ8kSVUhA0QxaJlaIrteFAmH60jgl/OB45eg5Im0GX2jxUdkQVWBZxnKLUpTyhEaMTmpR3HCJ4f9h36JZWK95O3GAKtaBipPiYYNHSxk/WDS7BLP0DmAYdR8sLf4DOkZYwUenjWGHSiTi/QRMNnSPoT75QhkJ/altwgrF7D7EZGmEjEK8IcNKyycFeGPWJSLMnZ0EKbKNgg/wAXsPuRRpOVV7w5D7wVGlJW/pTzh5sidg6CFFiTsEJrF7C5jDpSTk/T8wxWlJW/oISeEobupJOWzjEZU0ftHQRpDFCW9kubQtq0gDRGG1qxFE2DdoM0g7mENlsr6Eti7DCN1FRVGbbZ4TqMH3mCdvQM75n0EBJQX7je+MIydniYOIiQi0lNc+ESJClLqcMzEeRZLweoHGBFByURxH5hNX2Y/wCSVO0iVUag2Qz9UN8R+yO1MNMtX7R1ikqE9ksWhO3qIcFDIxBWhX7TDZU0A1FdhgAuFlg2ZqcDygTRVrmHI13kgRIlzjthaQF/YZZu+OMKbSyrtOgiLMthSl6HgYBYZ7qcjDzjDjyuTNbqki5vDZ4wt7ceg+0ARNB9vCmYNsY8S7KJcpSccPOHCeDSo3RYC0MKgerxDmEPhnllGiyuS2S4JdhoTspCoBBfw2j1EJjhD0PsEJgEE3Yz8CPCBhZeo5Y+zChJ9+6QiktgYVIdsOlexhDgra0RTN4w4zRm8Lj+ByDTF5Y7mGHGGXuIhLo4wqVgZesPaARM4g/nxgyV/wA084iqA3Q9g2UNiC38W9Ij2m0FNM9+UAn2pqJbjs/MRFL2xrDH5ZEp/gqll3zhyZsCePCNzMOlLlhz2c4VSxgMPOGqm0YU27SYEpRgGEBEFkSAot1gMlN4tEmfNSlN1OOZiZPwhr9CWyaGCU0AiC8NuQRKYaikqQN2NffFtLtspEi78yiKgCpUd5yHpFYQIW4DFRk0ISy3iQHgy7Q5NKZCBhQA4+WcMKojyPwLMEvNLHdSFGjCpLoXwB91hiEuW2xcpN1LZAeMRkyONUVCKfcpFWaYmlDzh8mbNTlQ7odJBWsVZy9epi4XNFAWxYUeFOaWmhxje0ypTpUOykgY7jB06QRsV1iwXJScU++MAVohB+gdD9oy54i+MyOpZIz69YVDPXDk8Rjji+z+ILeDbTAJBlpBNCWhypRDwKSphlXbXwj1+sIY8LxeBGf0hxW2zqKQkhBWoJQh1bPzgBxigAKtGQFYJKJxLCLmRqyX76w+xDtnidrtgIu7LYZEtN5QSna5GTj5lV2xbil3HGDZkESpiiyUKU7swNesTbJoaeo1TcG1X2AMbRNnllIZAUFUCqMQRi+xtkVusmkJtnEhKbqivuthUFAZgWL3s4z5p6WzT4a3JlLadCzEpUSflr8qwDzu05xnLTaDgMNsdfCBm5GBc8jHPNfrBLkTELlpATMCnSMAU3RQZOD4ZPFYpxlKqFmwuMbRVWDQ1pnAKlyiUl2USkAsSC141qCOURLSlSFFCwykliMa8RHV5M0WeygpDJQkMAGDluOJU/OOVabtDz5qsLyrzCgqATyrG2PJzvXYxy41BIutXNArnKQtcs9gSQVXgklgcBj8zVbrWNFa9FaNlm7MuoU2CpigWrXHOD6k2kmyITgQGBzZTqHA1xjLfEalpTj/APUnzV5RhylLJxujfhGGLlV/yW+k9XZMyQZljSparwCbirySxZVVFg1ekY1cpSVlC0lKwWKVOCOMdfsujJYlJSiVcTdBSACkh2JwwOZ3xRaZ1WExV8XlE0KgplbnCqHICsOGddmwydO3uKMCqaEslPzGDK0UrFKkK3BTHoQHi3kapz0LWAMRS8QCah9oeKbSMpctSkkNdUQzvWOnHxr9OaUJLuqGLkTAC6FADO76iAJW8aLQOscwDsiiWpOIcUfeGbLfAdYdHLCE2ppQRMIF1AIILGpBbECFe9hwVWmVCYcDv/iIyZu6HrmtTr9obICKU+ceMBKnh0sQASrGir4tD7VNOGcHky7oAficohzZrklucYx+0rNHpUMTRyOA9YLZQVKGTQOZkNnnB7HLFS8VJ0myYrZOvNnjshwmn9x8IAkHI+/e6Hl/ZEcvBM2shGmPT3hCiYOLjpDhKGL04jnAppbDHwMX3JCNuBIzz8oYrdCCazueuGzB4laN0RNtKiJSWCfmUpro2cScWEALfYhnBzsx/EbmyplyLOk3bkzswVAhQdW8GhOJjMaS0GJKL1830liO6Q4OAul00rWAS7esi6pSiA1CSWLnbhHRHC27sanxu0Xmi9OoVOeYFdkNh7xURsyH3iJrfpWXMSgSxRKlYpah2eEU8hLE9egERtIrPZEjEN5sac4t4F38ieWXGjqur0wKslmO1A8BdaM7rOSufYWx7duRCTToOkXmrZaxWbejzc+kZPXzSSpM2ylIbsyqYCz1YJFNgr1jixRubS9nZkdY036NxNRcUApQDlkuWfcH5RhPikpv06Sa3Zp6lA9DF7pa1ntbNaJrIlMgkl+6pjMIbJ6AcIymnrdZ7fbg825KuFImKDJcBwCVHugqevDbF9PjXJNPx/ojqMlxa9m301PSLElz8yJd3Ik90mnAGOWaZUDMKnxIDbKCuO+NHrNrembKlykIe6zqCu6WDAgEZxjpk68pRwerdI6Oniowd9zn6ialLR1DQekJcgKSoKNEtdZ6BsIotaFC0aRsqUuUr7Kh/b2hKv8AqDGc/wDkE3C6g72LnZnFnq3bym1JnTBeUkGgoBQgdHiZwim5R7sI5G0oPsdS1gtKhJUQQmoxOLFyBm+cYzR2ss7t5iVLvSmAALMkmhIUz5YPnEnT+mO3uhIICXJBP1Fnw3DxMUuqdnvzjMGPagAEPTA05xOLFWP7I0yZLn9WaadrAEICQC6QAHLufpfMjnHPdJ2tUy+tXzKW5yq5/AjZa5JlpmvKZu6VMe6FMzBOVGz2xgbdaAq8AS945bCXjbDCCjySqzLLOTdNmo1V1dVNldspYSgkhLB1UoX/AGjGLLW+xTDZpSJYMwSySpmdrrAsPSLn4aEmwJCkgALWEqrVLuSRuJI5Ra6QsyQx7oJYBjdUSSwu7akUNI5nl+9SXZ6N44l8evKOMy7QRX28L27x0bTOq/6hyEqTM/cEsX3jBQ6HfGFtmhJspapawApJbEVo4PMER1RfPsck4OJFSqJNm2ks3j0iHNkqSq6RX0jQ6r6A/UomKUpSbpCUgMzs6iXB2p8YmdJb0KEXJ0iCu1uCNuJgUoikH1g0LMsqgFl0q+VRDORiGyIBHWK1CiBAopLQSu9kxSn4xPlsABspFZZplRiWiZfCjWm/GMcqLgSr4wEK5/aOcRj3aP79YelZybpGJdgizZ+nv7QxUpJwod/SEUS3nWm2PA19N0MkYpG/q7+6xsNXbIZVnvBSv6qe0PdN0MSgC8MKMS/KMkVZ4Yehzwja6paUSuSiS5CpYZSf3JvFiNo7zHfyhOaS2rNcKt1ZlVTCUl9uO3J4hykEXs3+8TJpImKR+1RTyCi0Uq9KMVC6cSN2MetaVM5iSLUkLU6gAMQesRZttSoKxZT97xiAhKphvKqTuqfxF9rGuWFykyxgiWg5AqCUhTbnjnlkbtRKS1bNTqnZ7UlMtE1RTK7J5cu9UksUFv2sVUcsWjI6cSJ2kFJJJSqahDnASyUhRD5NeMdoVY0rli8HYAgVoojEKDKS20NHPtfZAR2CkiovJKs8EmpNScfGOPHOL2ltnXkg1HvpBNfNJS5kqZLlzApRmAsmoACj9TNgMIwc+QAm6DUwWZO6xHBjXDjcUc+XJydiXBn1giJiEpIKConB6N0xiz0Fq/NtV64yUoxUracAAMS0WUzUxWCZqSd6VAdY3UjPjKroycsmLrRElpK52YVdHDE83bpHrXqvaUf+O9/YX8KGIUm0KSlVnm/00KBF4pN5KyzHhtO6GlsVNdzWaXtksTBcKW7NGBBD3WI8oTURr8ov801R6ExQSLTKafLUTkpKwAq99HzEYOAWpFpomSpM1HYqCEhRlpU/yzOyWtzuwL7SKRbxVipPwX8i534skaZndotRf5pilHfU/eMGtRvq/uPmY2emVLlmUqYzLQlSSDedJZlFhQlxFHbbKkTFJSKPTMnZzhuNJIl7Z1PUGU1hkDakqPMqPrEHT/emy0pUHShyC+JU48om6DtXY2Wzpuv/AE2O1JAArv3Rl7ZOKrROL0ExKAOAA8yY82EH8jb9nfka+NRXo39v0j2MkzlJUpKUgqCWKjgCQ5yx6xx3SOlpk2dMm3m7RRVgCw+kcgw5R2q3C+gpyKbpGVQxjgswMSkF6t6Rp0jStoy6u9EqyaKnTQVpYgvUqAcjZs8o6JqDZlybMyxdUpalFJGAoMv7fKMdorTK5SChKJa0hyAskMW2ipFMKx0zRwcSsGKXN2qQqgUORJ6RHUZHKNV5K6aEbtdzG/FGb3rMkY3VqPMoA8jWMSTWNR8SQ9sloGKZKAOKlzD9oArVtH6ObPStRmSmKgWuFJIBbN2Mb4vrjVmGZOWR0U9mFHiSJew9fvAJBZLCHhTYPwiZN2ZrsGUSBk3OHC0HMQIT93lWCItSWx/6/iI7+ChilPsrDkE1L++cDRv5ZQkybnyiaEJNUcXc+/CNd8NbIJk6ao4olgP/AHqScf8AAxkZkhYSFmWpj8pyVkW2iNV8PNOy7OJyZ4UkqUFBV0qBATdCaczA8cnHSNMTSnszWsFuKJk0Ad5RUzZG8RjFLZrLR1O+QOfGHaRtBmzVLZgVFg1QHLPvhLOGLnh+Y68jdUjHyXGh5iU9qVFj2Sgh8bxYUp+0KHOI+ipRVOlCY6iqYhNcgVAGBlALOBBbKsS1y117i0K6KBPlHKm1fs0u6O7kdneTgA7OTlXE5MPCOV6+aaTOQLqCGUCCo7inAR0jWK1/0FzLwYXVAgkEKejl/lYlwY49rKQJbAfUPxF4MSabZtnm19SgvQqVQSwWKZNVdlpKjmcgMyesX9s1floS15faPQuB/wBWp1jpS3RycXVmj+HEhaZc68AEqUli9XAN7dQXesbmZJvVYH7Rl9UrYiXY5UuYu6vvXiUu7rVUEbmjUSJCVpPZTQtiCU0JI+oNljHnZlJZG6PSxOPBKwC9GBvmW30pLFt28CsVtv0J2ga5JUM+0BV0AHrFLqgqeq2T0mcsSZQP9MrKkhRUUpDHAd1RamUbwrSxJUBxi5ZMmN1YRhCaujkusWpgs0pc3tCCK3WpiGFcQ8Y6ZNJF1RLFV6mL3boLYbI69r+ULsaypSgkMs3UupkkYgmuIzArHKk2Y3AoOVGhQWAalQSXO3lHd0zlkipWcPUQUJUiwsNiFoRNWpV0ykourWpSUJAChdJrUhKWG2J+ozTrbKWf/HLvkH9yQAPEu+6KoOmzTJaklV9SClIIPdSFYgPQLY0Gcan4WWEhM6acVEIT/gLym5rT/rD6ydY/YdPG5pG00gsFVdg8axgtCyiu0OSf6s68z5CYUhv9Y1msNrMpM5Ya8hDgHC8lDjjWMX8PZiptpQlZBN++nJgylKb/ACD8448SqLl6OnI1yS9nXZiWSrNg0cElocqUzOTQ5VrWOza6WtUixWiYksu6EJOYK1JlvyvPHJESmSkD5WYExnh+sGx9VuSRHVTZSuUaHVTWRVlCgoKWhTm6CzE5gnB84otJS1JSAUkXgFCmKTUHnEOVOIL+EbfHzicqm4StGi0nbha7cqbcYAJCQSD8oAFRvJMTtOWjs7OJDVnKTe/tQb5OwgqujlGQkTlJUFJLKGcPmTVzFFS3Udt04en5jdRqNEudtsnXM6e8mbGG9sPZ9IjyrJNUm8mWsprUBxTGFs9mmKe6glsjToCxMSsQnIlSpgO+Cn3h6xW2d7zMQRQgio5GJvZHZ4RjOPF0NNscEOKw2bLrh737M+kL5Q2evDb5+3iBmg0Vp6ZcMszZCLqe520pa3VQJSCghhvNKRN0xYq3pgSAE/O1xBGIICczGSkSFqBUkd1LBSsg7s/jCaTnTZqAmZNWtCPlQcA3nG2LHO7itF/LqpFWFEqUXcuaw5KawNJGWEafUrRQm2mQpSkvfJEtncAGqsgH8ovJLjtmUIuTopZ05qZ++kJZbbcWlRSFXSCyqiho4zEdT09qnImpBWkpLBlJxFWpuw7pcRymdIuLUipZRTvLFhTbTCMU4SWjScJQezZWjWcLss5Ew3FqAY/SoAgs9WLE8oy0y0fqSlCCWSEmYo5FjQbTs4Q+RoCdMRfuFCCSBeBqa4CJWj7DNk91SUrllQKgkssbWJDO2Ub9PB40LJNzezS6uWREtAADX9uJG0qO2KrTlrQpSn7rOOAHnV4laV1jlpQoS5c4KIIAUlDBw2NXHCMJaZq5nznkMKe84eKTtyktlZXFJRizr+qdikWqxypzKSS7kKYOlSkE1f8Aa/OBi2S5FovoJKAbrkh2IYqwDh4ZqatQ0SkpqUompYNlMmNzavOM8icSUuCzhtn5Ar1jHE3JyTflo2yVFRaXizRakWImbbpiqhc+6wqwSVqfn2gMbVUmmOTYRh/hragr9YUmn6kkDddSQRuPpG5E13DPHLmrm7/ujpxf8FRlNbJI/TTXIpLanddywDcW5xkdTtCSrQqaJl4lIBSLzbXJpXKND8Rp5l2RSh9Rly2riVgv0Bij+HSpv6rvAXCgpKhg7ggVGx+kb45Sj07aMciUsyTKWw2A9qUsTdvYY90sz5VI8I6JqzZVdmklOSmBL4lnJ2sBGHOkFWTSU4LSTKBWksQ/fuKvB9hS0dR1emIm2aXMQSUqBUCQxZzjs2RPUzlNpNapbKwKMV32ZPW5R7G0NUkFI3kkD3xjmUkqQsKSVIWkuCKEGOnayS70kJOKpqQN31Hwik0jo2XMHeoQO6sYgb/3DcY2xtKKRjkg5OyrVp2dPSUz5qlgNQnHkBU0eBXgTcTVsaYZxBkWQqmIQ4SFrCAv6algdz+sXGidW502fMkuGQlKlEGqkkkAJGINC+xt4gliivRkpSYDWC3onCzFB7wkJlreneQyfSKqXPKaXUHin20bi3aLSlBlrs7ADESxkMb4AL0xjKzdE0dLjcrDrG+NWvr4IyRadsrUpD1dtx+8bmwixdkl7TNlkCqWFcKCkYns7qrqwRE9SgNu5xGeWUlSQY2ltmySqwoJInKqz91fWiXeDf8AO2JrpM5q1KAQrMHaKcMDGCWq8XePAPT8PGXKT7s0+ReEi91jtNlmmWbOFpWnFSgEhQIwbcRFZfA2He0Rq7zDm2q6kj1iW2+7Ibtk6ZKS4IpnjSIU2Y6rvPaM/tCGlPefjCTCXf3tiQbNTqnZb9nnJJQP6iSAaOAC9R8u2o+8QLdYbt7AMWfJsXfhBNWp8komXpwlLcEXiGIZsCGoSesRNP6TSodnLWFg/MsAANWgG2NsOTh5NJJOBnLoVNUw7r5U5iNj8PSE25AJa8hYSf8A2Zx4BUZhMps/tF5qhNuWuUVEAXiCTgHSRjlUiMss+WyMSqSOo6RlEJINSWA6/iMNq9okr0xOUodyQ8z/ADmJARx+ZZ/xjf21TpD/AE1f3xio1fnoM+1p+tCZF5sbpSognmSIxg6uvw7skbq/0tJspILBQTiwYt9hUnAZxS2mbZ1LVKXcE0PQEJVizg0LReIQ4Kjg7VG6ORfEtv1CA30E4u7mh3QYk5y06DLJQjdWbtegEjvJdlEOMaEsS8YXXOxJRMQEp/cFKCWGLJDgM+NN0Wfwy0Oa2pdRVMtDlhTvLIwzYDiYutc5D2Sa5LJurGYBC6joT4RssslPi5WYSxqWPklRQaA1nlyLNNkkEBQUUqG0pAKT0x3wDR9uQop74Z8OO6MfNW/CElCNsceCfs53kbpPwdY1Jldna9ISGASDKWlsKiYkjwT0jZlwDnvzb2Y4lojTy7OVKlq7ymvkgG8zs+4OYu5WvM0s5RQv8tTucHD7RxZYzu6/tHbjz40qZd/FeYP0iE5mak1zYKMYHRFrmSClUtZvJN4VJqzYYM1IuNZdYTbESkKSAEEkkKJc4bAzA74qFCn3rGqf0UTnyyufJD9JWlc+YqYtitTYBnYMKR1nUWan/jpKfquqBfAG8abo44xBzaDqtSmIxBxr6ZwOLpUTDLTbZstO6xovoTJSmbcUVKUSySWUkpS393zbogydYbNeebKmED6BcI51DjzjJiacujQ9ResU4D+eXg1mnNKWWe8uzoVMmqBEu6kirPVx3QGO2gLPFZaNXp6v6iJqu2FSpykkvXvO4iHofSRs8xMxABKXoRRjQ4VHGL2drhOmshEtCVKN1LVLksMTU1hrJKGqtD5Qmrl39Go1fmTptjlfqVuVIN4Xe8Uk911Pi2LYvDNIWRCZEwElky5hF5nSEhKqAYedYuZlj7K6gVCUJD50p6RT6ZP9JYAqqXPAHGWM/wDEUjKGWV/h0yguJg0yEz0LYjuAKChXE94EZCGSAlQF4MR0POItiFxlpodu7ZXyiUq0O5UrewAEdeT7M4o6I89DYYQK8Rluce6we12hJFOuER0h/fukY1Qn3Dy10f35PDWPt4aF09+zHu09vAIEJrk9YSWolgcd+b8oZKFajnjTnzh6EgF6+NN+zDKC0SOEs4kV95R5JxofdIffU+W/3lBmGdfe3KFbGBlLGz75RIlWopOHIh3/ABhEIo3/AM4YwiirDxw574HG9DUmjZ6M1xUiWpCxeTdZNQ6S2DnEO2NYf8PbcqZpOdMUGE2SbycR3DLCPWu8xjL/ALaJ2gtOqs0ztEAPUEEUKSzg7sOYjP43BPiarK21yO5LlgpbeemUcQ+Jdrv29aQwCAEjn3i/hGzsnxIQR35Sr2QQoMTvvs3XOOdaSJnWiZNWwK1EsC4AwSHGwARWF07ZeealGkzqWodkKLJIwYpJdw1SXJ/2PSIuvwu2Sa+AS241u+ZEXmok4Cw2cFiAln4KI6xW/E5QVY5u0BLf7gvGeNXkv2bSf+P/AMOLoDlompQGGA8YWySQ1cekFRLriK+397I6pzt0eekAUkfxCgDb+IOUEUbdj7EP7JhXl+YnkOgCFU9vBAojDzhqVJfLnBpc1jhUbn84H/AEWZaSPvtHOBJU+FY1tm1hllARNs0mYBg6Skg8oFppVknSh2crspgOIPdu5pYAPu2QRyRWmminj8plFJlUbPjDhLPv+Y9LJGFdlA7w9MxSsfIQm2KgBlNlWLPVmSDa7OFCnap8C/mBEdCd+FdnKH2K19lMStNFpUFAkOzVYviNsHJlJJM7vabMFd5sB79YymtdjV+mtCg4KJa2PEAdfm6wiPiJI7EFSJgmHGWkPx7xoA/PdGQ0trxNnS1oKEoCmoDeYAu3FwHPIRkluzrlljVWZ1CFIFRkCH2ZQNaQo/b3hBJyn9TCS5Rald/t42cv042OVZ9rH0gLFw3iwh6V1Yg+98LMmcfeEFPwIY5f+IN2u/wEBK9/mPAwwE5O3GCiR3ZkO24ffjDlEhj4bYdKmPhvPPKFUMH97WMAxSQQM/fhBAAKAccIYENVwae3eHhWII4+9lDCr8GhiZO1/Tm0KAcMvDrDlTQOAygSlUNSD48d8FMNHpsuuzcYCZfs+8Ik3hw3H+N0NvDa+fp94KYaBJl0qR5QYNhlA0TDT3yrCrOQHp/EGwLqw6wTZNEEhOJRil9oB+Xk0e05rJNtIShV0Jo4Qki8cQ5Kj0EVCabC3XblCImCufX3lERgk7RfySqrDoSLrEV9PYgU6XXZCqDYkcMsmhC9au2zzaKVEsaiTSg6H0iHPW5aLzQuif1F9KZlwpSFFRBUSHZgHG2piPpbQC7Oi/eK0g1BSxxFaEho1xxTZMourKyzipMPmTRlXjl6wtnscxbMAxD1pT1iavQKwkkqDtTukAnY+2Nfjt2TutFWmYp4myVUrXpEOVixoXY7omlLYADxjLIl2HEei0AZdICqc2BZztzpt4R5aWZ6B6N6Q0h/vh45RmkirYl99+fvlDSeeXt8YSYjieHmMocEKy912Q9CGAHE4bDjElcpLUd9v5+8NUm7nTr4wo8esFgCQK7j18IlSjmC3N/zAwGyHJzsruhpQ1X6P5wUMNjkH8fGBgDI8m9YYFcPL8Q9BZ8NrHGCgHKRtL8s4aUPl4Q9Bb2w3HZyh97a/wDs0IAF0DA+IggTm/TZBEkNiGY7i+ysAUivhjWLtMAy1A7ATngDTfDAk0DPs8dmOcMCmIy5Ug6Lw3jGgr7qYVPwA0yiMRu49awG/iGxp6dYP2zljWkDnSSHID5th7xgv9CvwCsO2HRuOMDB2DpBagYUPOBqRsNfCKJPA1Y57YJfGRfdjuaBqSc2p5ezDUr4e90DQEntNr+6YZQgJo2Wf3gbnYK7uXCEArjjz9ImgskpUQMffpC9mCxevvPCABOxoclO+JcSkyz0LpjsZwWpN4fKpJwumhbZQk9IvNJaWskyUoJvBTOAoG6FZVwumoMY+XXHHn0hxJapFeHN4EmnopTdUbedo5K7i5QSUkAkCpS+4bKjlHv+CmqDMWB7rftzp1jGWbSc6Ub0qYUFsQcjiOG6JMzWK1Gipsw828HjRZMiVD5w8ojaYsRl2laSMG41SICQBs95wtotS1kqWsqNKqLncIYWA/iFK5O2Z68BXBpjw+4gS0EHu4b6QhOY6Q5KiKNBQWLLmED35esEQpxjhAQvc3jCgMac4nsAQgVN70f8wNajgWI27vWCEca+8IUIeuXDo0OwAdpkB5v/ABCJwr4CDkDI1ENDn2YdiGX96eP32cIeE7a+HDjCpbLEe8IfdBxLeRiSkJdegB8/GCJlDd74QqpqQHD3hliONYF2xG3k8A9HjLY4csRCpVv3V3RfaVz4xRT/ALeUTGdsJRoaJtXIH4hRMGyhwxgUrP3mI9Nx5RoSEUsZim6FRMNd75Pw/mAL+U84Rfyjh94VeAsO+R8M848u6+LbjwgU3HlHvpPH/wDMPiFhhuY7iWMBUzux835wOfgjnE5XqITXECKhOwt/MLMQx2+YrshJmXOCbOXmYpgCFXqB1jwYHH1iSc/eyIYx5GBbAetR3QhLgk488vfhAz8qfecPGHMesOhDVoGWL5R4JP5b1hUY84Ov5RxHnCsEiMoVhwUBnXdB5ePvaIjKz5wrGHHhhlBky2x5fjzgRw6Q5GJ5Qij01KRt84EpIxYN4w4/NzhbThz+8NiFQTgx8PAw8rIGPEsQOOLiA2jAf3faHq+Tr5QnoEOQEjD0x9IcJg2eb/zAVZe8oRWXGJYrCFaa0biPOGXoFN9YkDDp5QAIC1ae+EN/UHfD1e+hg0rAQW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14" descr="data:image/jpeg;base64,/9j/4AAQSkZJRgABAQAAAQABAAD/2wCEAAkGBxQTEhQUExQWFhUXGBoYGBYXGBoYGBoXHBoXGBYZHxgaHCggGBolHBcVITEhJSkrLi4uFx8zODMsNygtLiwBCgoKDg0OGxAQGy8kICQsLC0sLCwsLCwsLCwsLCwsLCwsLCwsLCwsLCwsLCwsLCwsLCwsLCwsLCwsLCwsLCwsLP/AABEIAMkA+wMBIgACEQEDEQH/xAAbAAABBQEBAAAAAAAAAAAAAAADAQIEBQYHAP/EAD0QAAECAwQHBgUDBAICAwAAAAECEQADIQQSMUEFBlFhcYGREyKhscHwBzJC0eEUUvEjcoKSFaJDYhYz0v/EABkBAAMBAQEAAAAAAAAAAAAAAAABAgMEBf/EACgRAAICAgEEAwACAgMAAAAAAAABAhEDIRIEMUFhEyJRcfAj4TJigf/aAAwDAQACEQMRAD8AHLwe8Dzhi7UB/OMVBlufkLf+yq+EGQluO2pjyXCKXc0U3+E42t9vWkOE1W/mYgSkKzMKpJyMRSC2WQvHbDgTvirvq/cevvfC9sr9xhUFlo539I8Fe2isM9X7o9+qVtg4oORZqXu8DHk1y8IgJnrbHqIVFoVmw33fzD4oLJ5bj74Q0qG6IYtKtj8j94U2lQxTnv8AbwcQ5Eum6PFnw8YjC0n2/wBoU2rgffCFx9hZICYcJURkzwcvCHfqBgacYOI+RIu748pAwYQET07Q8BnWsDBTmH8bYnOg65YFWTAitAw84hXyo4uYXs6sKndGqwLyR8n4TJagcL3F4IZW88w8ARMud1NTnBV2i4KsVbDESxb0Up/okwAYkc0xDNoOSREhJvd5ZYDKI/bAFwKZRUcUROZ62TykDum8d8QRaVZkxKUty8NvRrHGkiHKx1kXezAHR4faZ10bzsMEsQS7lqRHtMtKlEtjsiPjuZXL6gpdrIidJmOHIiLKsV4sCYtE2c4AgturEZkl2KhbBDjCh/Z/EKqUoZdKQ0oVsMc5oRxZyW73pBEyDuEVQ0ok/KlZrlhm0Sf1y2onqY6fjkZ8kSVUhA0QxaJlaIrteFAmH60jgl/OB45eg5Im0GX2jxUdkQVWBZxnKLUpTyhEaMTmpR3HCJ4f9h36JZWK95O3GAKtaBipPiYYNHSxk/WDS7BLP0DmAYdR8sLf4DOkZYwUenjWGHSiTi/QRMNnSPoT75QhkJ/altwgrF7D7EZGmEjEK8IcNKyycFeGPWJSLMnZ0EKbKNgg/wAXsPuRRpOVV7w5D7wVGlJW/pTzh5sidg6CFFiTsEJrF7C5jDpSTk/T8wxWlJW/oISeEobupJOWzjEZU0ftHQRpDFCW9kubQtq0gDRGG1qxFE2DdoM0g7mENlsr6Eti7DCN1FRVGbbZ4TqMH3mCdvQM75n0EBJQX7je+MIydniYOIiQi0lNc+ESJClLqcMzEeRZLweoHGBFByURxH5hNX2Y/wCSVO0iVUag2Qz9UN8R+yO1MNMtX7R1ikqE9ksWhO3qIcFDIxBWhX7TDZU0A1FdhgAuFlg2ZqcDygTRVrmHI13kgRIlzjthaQF/YZZu+OMKbSyrtOgiLMthSl6HgYBYZ7qcjDzjDjyuTNbqki5vDZ4wt7ceg+0ARNB9vCmYNsY8S7KJcpSccPOHCeDSo3RYC0MKgerxDmEPhnllGiyuS2S4JdhoTspCoBBfw2j1EJjhD0PsEJgEE3Yz8CPCBhZeo5Y+zChJ9+6QiktgYVIdsOlexhDgra0RTN4w4zRm8Lj+ByDTF5Y7mGHGGXuIhLo4wqVgZesPaARM4g/nxgyV/wA084iqA3Q9g2UNiC38W9Ij2m0FNM9+UAn2pqJbjs/MRFL2xrDH5ZEp/gqll3zhyZsCePCNzMOlLlhz2c4VSxgMPOGqm0YU27SYEpRgGEBEFkSAot1gMlN4tEmfNSlN1OOZiZPwhr9CWyaGCU0AiC8NuQRKYaikqQN2NffFtLtspEi78yiKgCpUd5yHpFYQIW4DFRk0ISy3iQHgy7Q5NKZCBhQA4+WcMKojyPwLMEvNLHdSFGjCpLoXwB91hiEuW2xcpN1LZAeMRkyONUVCKfcpFWaYmlDzh8mbNTlQ7odJBWsVZy9epi4XNFAWxYUeFOaWmhxje0ypTpUOykgY7jB06QRsV1iwXJScU++MAVohB+gdD9oy54i+MyOpZIz69YVDPXDk8Rjji+z+ILeDbTAJBlpBNCWhypRDwKSphlXbXwj1+sIY8LxeBGf0hxW2zqKQkhBWoJQh1bPzgBxigAKtGQFYJKJxLCLmRqyX76w+xDtnidrtgIu7LYZEtN5QSna5GTj5lV2xbil3HGDZkESpiiyUKU7swNesTbJoaeo1TcG1X2AMbRNnllIZAUFUCqMQRi+xtkVusmkJtnEhKbqivuthUFAZgWL3s4z5p6WzT4a3JlLadCzEpUSflr8qwDzu05xnLTaDgMNsdfCBm5GBc8jHPNfrBLkTELlpATMCnSMAU3RQZOD4ZPFYpxlKqFmwuMbRVWDQ1pnAKlyiUl2USkAsSC141qCOURLSlSFFCwykliMa8RHV5M0WeygpDJQkMAGDluOJU/OOVabtDz5qsLyrzCgqATyrG2PJzvXYxy41BIutXNArnKQtcs9gSQVXgklgcBj8zVbrWNFa9FaNlm7MuoU2CpigWrXHOD6k2kmyITgQGBzZTqHA1xjLfEalpTj/APUnzV5RhylLJxujfhGGLlV/yW+k9XZMyQZljSparwCbirySxZVVFg1ekY1cpSVlC0lKwWKVOCOMdfsujJYlJSiVcTdBSACkh2JwwOZ3xRaZ1WExV8XlE0KgplbnCqHICsOGddmwydO3uKMCqaEslPzGDK0UrFKkK3BTHoQHi3kapz0LWAMRS8QCah9oeKbSMpctSkkNdUQzvWOnHxr9OaUJLuqGLkTAC6FADO76iAJW8aLQOscwDsiiWpOIcUfeGbLfAdYdHLCE2ppQRMIF1AIILGpBbECFe9hwVWmVCYcDv/iIyZu6HrmtTr9obICKU+ceMBKnh0sQASrGir4tD7VNOGcHky7oAficohzZrklucYx+0rNHpUMTRyOA9YLZQVKGTQOZkNnnB7HLFS8VJ0myYrZOvNnjshwmn9x8IAkHI+/e6Hl/ZEcvBM2shGmPT3hCiYOLjpDhKGL04jnAppbDHwMX3JCNuBIzz8oYrdCCazueuGzB4laN0RNtKiJSWCfmUpro2cScWEALfYhnBzsx/EbmyplyLOk3bkzswVAhQdW8GhOJjMaS0GJKL1830liO6Q4OAul00rWAS7esi6pSiA1CSWLnbhHRHC27sanxu0Xmi9OoVOeYFdkNh7xURsyH3iJrfpWXMSgSxRKlYpah2eEU8hLE9egERtIrPZEjEN5sac4t4F38ieWXGjqur0wKslmO1A8BdaM7rOSufYWx7duRCTToOkXmrZaxWbejzc+kZPXzSSpM2ylIbsyqYCz1YJFNgr1jixRubS9nZkdY036NxNRcUApQDlkuWfcH5RhPikpv06Sa3Zp6lA9DF7pa1ntbNaJrIlMgkl+6pjMIbJ6AcIymnrdZ7fbg825KuFImKDJcBwCVHugqevDbF9PjXJNPx/ojqMlxa9m301PSLElz8yJd3Ik90mnAGOWaZUDMKnxIDbKCuO+NHrNrembKlykIe6zqCu6WDAgEZxjpk68pRwerdI6Oniowd9zn6ialLR1DQekJcgKSoKNEtdZ6BsIotaFC0aRsqUuUr7Kh/b2hKv8AqDGc/wDkE3C6g72LnZnFnq3bym1JnTBeUkGgoBQgdHiZwim5R7sI5G0oPsdS1gtKhJUQQmoxOLFyBm+cYzR2ss7t5iVLvSmAALMkmhIUz5YPnEnT+mO3uhIICXJBP1Fnw3DxMUuqdnvzjMGPagAEPTA05xOLFWP7I0yZLn9WaadrAEICQC6QAHLufpfMjnHPdJ2tUy+tXzKW5yq5/AjZa5JlpmvKZu6VMe6FMzBOVGz2xgbdaAq8AS945bCXjbDCCjySqzLLOTdNmo1V1dVNldspYSgkhLB1UoX/AGjGLLW+xTDZpSJYMwSySpmdrrAsPSLn4aEmwJCkgALWEqrVLuSRuJI5Ra6QsyQx7oJYBjdUSSwu7akUNI5nl+9SXZ6N44l8evKOMy7QRX28L27x0bTOq/6hyEqTM/cEsX3jBQ6HfGFtmhJspapawApJbEVo4PMER1RfPsck4OJFSqJNm2ks3j0iHNkqSq6RX0jQ6r6A/UomKUpSbpCUgMzs6iXB2p8YmdJb0KEXJ0iCu1uCNuJgUoikH1g0LMsqgFl0q+VRDORiGyIBHWK1CiBAopLQSu9kxSn4xPlsABspFZZplRiWiZfCjWm/GMcqLgSr4wEK5/aOcRj3aP79YelZybpGJdgizZ+nv7QxUpJwod/SEUS3nWm2PA19N0MkYpG/q7+6xsNXbIZVnvBSv6qe0PdN0MSgC8MKMS/KMkVZ4Yehzwja6paUSuSiS5CpYZSf3JvFiNo7zHfyhOaS2rNcKt1ZlVTCUl9uO3J4hykEXs3+8TJpImKR+1RTyCi0Uq9KMVC6cSN2MetaVM5iSLUkLU6gAMQesRZttSoKxZT97xiAhKphvKqTuqfxF9rGuWFykyxgiWg5AqCUhTbnjnlkbtRKS1bNTqnZ7UlMtE1RTK7J5cu9UksUFv2sVUcsWjI6cSJ2kFJJJSqahDnASyUhRD5NeMdoVY0rli8HYAgVoojEKDKS20NHPtfZAR2CkiovJKs8EmpNScfGOPHOL2ltnXkg1HvpBNfNJS5kqZLlzApRmAsmoACj9TNgMIwc+QAm6DUwWZO6xHBjXDjcUc+XJydiXBn1giJiEpIKConB6N0xiz0Fq/NtV64yUoxUracAAMS0WUzUxWCZqSd6VAdY3UjPjKroycsmLrRElpK52YVdHDE83bpHrXqvaUf+O9/YX8KGIUm0KSlVnm/00KBF4pN5KyzHhtO6GlsVNdzWaXtksTBcKW7NGBBD3WI8oTURr8ov801R6ExQSLTKafLUTkpKwAq99HzEYOAWpFpomSpM1HYqCEhRlpU/yzOyWtzuwL7SKRbxVipPwX8i534skaZndotRf5pilHfU/eMGtRvq/uPmY2emVLlmUqYzLQlSSDedJZlFhQlxFHbbKkTFJSKPTMnZzhuNJIl7Z1PUGU1hkDakqPMqPrEHT/emy0pUHShyC+JU48om6DtXY2Wzpuv/AE2O1JAArv3Rl7ZOKrROL0ExKAOAA8yY82EH8jb9nfka+NRXo39v0j2MkzlJUpKUgqCWKjgCQ5yx6xx3SOlpk2dMm3m7RRVgCw+kcgw5R2q3C+gpyKbpGVQxjgswMSkF6t6Rp0jStoy6u9EqyaKnTQVpYgvUqAcjZs8o6JqDZlybMyxdUpalFJGAoMv7fKMdorTK5SChKJa0hyAskMW2ipFMKx0zRwcSsGKXN2qQqgUORJ6RHUZHKNV5K6aEbtdzG/FGb3rMkY3VqPMoA8jWMSTWNR8SQ9sloGKZKAOKlzD9oArVtH6ObPStRmSmKgWuFJIBbN2Mb4vrjVmGZOWR0U9mFHiSJew9fvAJBZLCHhTYPwiZN2ZrsGUSBk3OHC0HMQIT93lWCItSWx/6/iI7+ChilPsrDkE1L++cDRv5ZQkybnyiaEJNUcXc+/CNd8NbIJk6ao4olgP/AHqScf8AAxkZkhYSFmWpj8pyVkW2iNV8PNOy7OJyZ4UkqUFBV0qBATdCaczA8cnHSNMTSnszWsFuKJk0Ad5RUzZG8RjFLZrLR1O+QOfGHaRtBmzVLZgVFg1QHLPvhLOGLnh+Y68jdUjHyXGh5iU9qVFj2Sgh8bxYUp+0KHOI+ipRVOlCY6iqYhNcgVAGBlALOBBbKsS1y117i0K6KBPlHKm1fs0u6O7kdneTgA7OTlXE5MPCOV6+aaTOQLqCGUCCo7inAR0jWK1/0FzLwYXVAgkEKejl/lYlwY49rKQJbAfUPxF4MSabZtnm19SgvQqVQSwWKZNVdlpKjmcgMyesX9s1floS15faPQuB/wBWp1jpS3RycXVmj+HEhaZc68AEqUli9XAN7dQXesbmZJvVYH7Rl9UrYiXY5UuYu6vvXiUu7rVUEbmjUSJCVpPZTQtiCU0JI+oNljHnZlJZG6PSxOPBKwC9GBvmW30pLFt28CsVtv0J2ga5JUM+0BV0AHrFLqgqeq2T0mcsSZQP9MrKkhRUUpDHAd1RamUbwrSxJUBxi5ZMmN1YRhCaujkusWpgs0pc3tCCK3WpiGFcQ8Y6ZNJF1RLFV6mL3boLYbI69r+ULsaypSgkMs3UupkkYgmuIzArHKk2Y3AoOVGhQWAalQSXO3lHd0zlkipWcPUQUJUiwsNiFoRNWpV0ykourWpSUJAChdJrUhKWG2J+ozTrbKWf/HLvkH9yQAPEu+6KoOmzTJaklV9SClIIPdSFYgPQLY0Gcan4WWEhM6acVEIT/gLym5rT/rD6ydY/YdPG5pG00gsFVdg8axgtCyiu0OSf6s68z5CYUhv9Y1msNrMpM5Ya8hDgHC8lDjjWMX8PZiptpQlZBN++nJgylKb/ACD8448SqLl6OnI1yS9nXZiWSrNg0cElocqUzOTQ5VrWOza6WtUixWiYksu6EJOYK1JlvyvPHJESmSkD5WYExnh+sGx9VuSRHVTZSuUaHVTWRVlCgoKWhTm6CzE5gnB84otJS1JSAUkXgFCmKTUHnEOVOIL+EbfHzicqm4StGi0nbha7cqbcYAJCQSD8oAFRvJMTtOWjs7OJDVnKTe/tQb5OwgqujlGQkTlJUFJLKGcPmTVzFFS3Udt04en5jdRqNEudtsnXM6e8mbGG9sPZ9IjyrJNUm8mWsprUBxTGFs9mmKe6glsjToCxMSsQnIlSpgO+Cn3h6xW2d7zMQRQgio5GJvZHZ4RjOPF0NNscEOKw2bLrh737M+kL5Q2evDb5+3iBmg0Vp6ZcMszZCLqe520pa3VQJSCghhvNKRN0xYq3pgSAE/O1xBGIICczGSkSFqBUkd1LBSsg7s/jCaTnTZqAmZNWtCPlQcA3nG2LHO7itF/LqpFWFEqUXcuaw5KawNJGWEafUrRQm2mQpSkvfJEtncAGqsgH8ovJLjtmUIuTopZ05qZ++kJZbbcWlRSFXSCyqiho4zEdT09qnImpBWkpLBlJxFWpuw7pcRymdIuLUipZRTvLFhTbTCMU4SWjScJQezZWjWcLss5Ew3FqAY/SoAgs9WLE8oy0y0fqSlCCWSEmYo5FjQbTs4Q+RoCdMRfuFCCSBeBqa4CJWj7DNk91SUrllQKgkssbWJDO2Ub9PB40LJNzezS6uWREtAADX9uJG0qO2KrTlrQpSn7rOOAHnV4laV1jlpQoS5c4KIIAUlDBw2NXHCMJaZq5nznkMKe84eKTtyktlZXFJRizr+qdikWqxypzKSS7kKYOlSkE1f8Aa/OBi2S5FovoJKAbrkh2IYqwDh4ZqatQ0SkpqUompYNlMmNzavOM8icSUuCzhtn5Ar1jHE3JyTflo2yVFRaXizRakWImbbpiqhc+6wqwSVqfn2gMbVUmmOTYRh/hragr9YUmn6kkDddSQRuPpG5E13DPHLmrm7/ujpxf8FRlNbJI/TTXIpLanddywDcW5xkdTtCSrQqaJl4lIBSLzbXJpXKND8Rp5l2RSh9Rly2riVgv0Bij+HSpv6rvAXCgpKhg7ggVGx+kb45Sj07aMciUsyTKWw2A9qUsTdvYY90sz5VI8I6JqzZVdmklOSmBL4lnJ2sBGHOkFWTSU4LSTKBWksQ/fuKvB9hS0dR1emIm2aXMQSUqBUCQxZzjs2RPUzlNpNapbKwKMV32ZPW5R7G0NUkFI3kkD3xjmUkqQsKSVIWkuCKEGOnayS70kJOKpqQN31Hwik0jo2XMHeoQO6sYgb/3DcY2xtKKRjkg5OyrVp2dPSUz5qlgNQnHkBU0eBXgTcTVsaYZxBkWQqmIQ4SFrCAv6algdz+sXGidW502fMkuGQlKlEGqkkkAJGINC+xt4gliivRkpSYDWC3onCzFB7wkJlreneQyfSKqXPKaXUHin20bi3aLSlBlrs7ADESxkMb4AL0xjKzdE0dLjcrDrG+NWvr4IyRadsrUpD1dtx+8bmwixdkl7TNlkCqWFcKCkYns7qrqwRE9SgNu5xGeWUlSQY2ltmySqwoJInKqz91fWiXeDf8AO2JrpM5q1KAQrMHaKcMDGCWq8XePAPT8PGXKT7s0+ReEi91jtNlmmWbOFpWnFSgEhQIwbcRFZfA2He0Rq7zDm2q6kj1iW2+7Ibtk6ZKS4IpnjSIU2Y6rvPaM/tCGlPefjCTCXf3tiQbNTqnZb9nnJJQP6iSAaOAC9R8u2o+8QLdYbt7AMWfJsXfhBNWp8komXpwlLcEXiGIZsCGoSesRNP6TSodnLWFg/MsAANWgG2NsOTh5NJJOBnLoVNUw7r5U5iNj8PSE25AJa8hYSf8A2Zx4BUZhMps/tF5qhNuWuUVEAXiCTgHSRjlUiMss+WyMSqSOo6RlEJINSWA6/iMNq9okr0xOUodyQ8z/ADmJARx+ZZ/xjf21TpD/AE1f3xio1fnoM+1p+tCZF5sbpSognmSIxg6uvw7skbq/0tJspILBQTiwYt9hUnAZxS2mbZ1LVKXcE0PQEJVizg0LReIQ4Kjg7VG6ORfEtv1CA30E4u7mh3QYk5y06DLJQjdWbtegEjvJdlEOMaEsS8YXXOxJRMQEp/cFKCWGLJDgM+NN0Wfwy0Oa2pdRVMtDlhTvLIwzYDiYutc5D2Sa5LJurGYBC6joT4RssslPi5WYSxqWPklRQaA1nlyLNNkkEBQUUqG0pAKT0x3wDR9uQop74Z8OO6MfNW/CElCNsceCfs53kbpPwdY1Jldna9ISGASDKWlsKiYkjwT0jZlwDnvzb2Y4lojTy7OVKlq7ymvkgG8zs+4OYu5WvM0s5RQv8tTucHD7RxZYzu6/tHbjz40qZd/FeYP0iE5mak1zYKMYHRFrmSClUtZvJN4VJqzYYM1IuNZdYTbESkKSAEEkkKJc4bAzA74qFCn3rGqf0UTnyyufJD9JWlc+YqYtitTYBnYMKR1nUWan/jpKfquqBfAG8abo44xBzaDqtSmIxBxr6ZwOLpUTDLTbZstO6xovoTJSmbcUVKUSySWUkpS393zbogydYbNeebKmED6BcI51DjzjJiacujQ9ResU4D+eXg1mnNKWWe8uzoVMmqBEu6kirPVx3QGO2gLPFZaNXp6v6iJqu2FSpykkvXvO4iHofSRs8xMxABKXoRRjQ4VHGL2drhOmshEtCVKN1LVLksMTU1hrJKGqtD5Qmrl39Go1fmTptjlfqVuVIN4Xe8Uk911Pi2LYvDNIWRCZEwElky5hF5nSEhKqAYedYuZlj7K6gVCUJD50p6RT6ZP9JYAqqXPAHGWM/wDEUjKGWV/h0yguJg0yEz0LYjuAKChXE94EZCGSAlQF4MR0POItiFxlpodu7ZXyiUq0O5UrewAEdeT7M4o6I89DYYQK8Rluce6we12hJFOuER0h/fukY1Qn3Dy10f35PDWPt4aF09+zHu09vAIEJrk9YSWolgcd+b8oZKFajnjTnzh6EgF6+NN+zDKC0SOEs4kV95R5JxofdIffU+W/3lBmGdfe3KFbGBlLGz75RIlWopOHIh3/ABhEIo3/AM4YwiirDxw574HG9DUmjZ6M1xUiWpCxeTdZNQ6S2DnEO2NYf8PbcqZpOdMUGE2SbycR3DLCPWu8xjL/ALaJ2gtOqs0ztEAPUEEUKSzg7sOYjP43BPiarK21yO5LlgpbeemUcQ+Jdrv29aQwCAEjn3i/hGzsnxIQR35Sr2QQoMTvvs3XOOdaSJnWiZNWwK1EsC4AwSHGwARWF07ZeealGkzqWodkKLJIwYpJdw1SXJ/2PSIuvwu2Sa+AS241u+ZEXmok4Cw2cFiAln4KI6xW/E5QVY5u0BLf7gvGeNXkv2bSf+P/AMOLoDlompQGGA8YWySQ1cekFRLriK+397I6pzt0eekAUkfxCgDb+IOUEUbdj7EP7JhXl+YnkOgCFU9vBAojDzhqVJfLnBpc1jhUbn84H/AEWZaSPvtHOBJU+FY1tm1hllARNs0mYBg6Skg8oFppVknSh2crspgOIPdu5pYAPu2QRyRWmminj8plFJlUbPjDhLPv+Y9LJGFdlA7w9MxSsfIQm2KgBlNlWLPVmSDa7OFCnap8C/mBEdCd+FdnKH2K19lMStNFpUFAkOzVYviNsHJlJJM7vabMFd5sB79YymtdjV+mtCg4KJa2PEAdfm6wiPiJI7EFSJgmHGWkPx7xoA/PdGQ0trxNnS1oKEoCmoDeYAu3FwHPIRkluzrlljVWZ1CFIFRkCH2ZQNaQo/b3hBJyn9TCS5Rald/t42cv042OVZ9rH0gLFw3iwh6V1Yg+98LMmcfeEFPwIY5f+IN2u/wEBK9/mPAwwE5O3GCiR3ZkO24ffjDlEhj4bYdKmPhvPPKFUMH97WMAxSQQM/fhBAAKAccIYENVwae3eHhWII4+9lDCr8GhiZO1/Tm0KAcMvDrDlTQOAygSlUNSD48d8FMNHpsuuzcYCZfs+8Ik3hw3H+N0NvDa+fp94KYaBJl0qR5QYNhlA0TDT3yrCrOQHp/EGwLqw6wTZNEEhOJRil9oB+Xk0e05rJNtIShV0Jo4Qki8cQ5Kj0EVCabC3XblCImCufX3lERgk7RfySqrDoSLrEV9PYgU6XXZCqDYkcMsmhC9au2zzaKVEsaiTSg6H0iHPW5aLzQuif1F9KZlwpSFFRBUSHZgHG2piPpbQC7Oi/eK0g1BSxxFaEho1xxTZMourKyzipMPmTRlXjl6wtnscxbMAxD1pT1iavQKwkkqDtTukAnY+2Nfjt2TutFWmYp4myVUrXpEOVixoXY7omlLYADxjLIl2HEei0AZdICqc2BZztzpt4R5aWZ6B6N6Q0h/vh45RmkirYl99+fvlDSeeXt8YSYjieHmMocEKy912Q9CGAHE4bDjElcpLUd9v5+8NUm7nTr4wo8esFgCQK7j18IlSjmC3N/zAwGyHJzsruhpQ1X6P5wUMNjkH8fGBgDI8m9YYFcPL8Q9BZ8NrHGCgHKRtL8s4aUPl4Q9Bb2w3HZyh97a/wDs0IAF0DA+IggTm/TZBEkNiGY7i+ysAUivhjWLtMAy1A7ATngDTfDAk0DPs8dmOcMCmIy5Ug6Lw3jGgr7qYVPwA0yiMRu49awG/iGxp6dYP2zljWkDnSSHID5th7xgv9CvwCsO2HRuOMDB2DpBagYUPOBqRsNfCKJPA1Y57YJfGRfdjuaBqSc2p5ezDUr4e90DQEntNr+6YZQgJo2Wf3gbnYK7uXCEArjjz9ImgskpUQMffpC9mCxevvPCABOxoclO+JcSkyz0LpjsZwWpN4fKpJwumhbZQk9IvNJaWskyUoJvBTOAoG6FZVwumoMY+XXHHn0hxJapFeHN4EmnopTdUbedo5K7i5QSUkAkCpS+4bKjlHv+CmqDMWB7rftzp1jGWbSc6Ub0qYUFsQcjiOG6JMzWK1Gipsw828HjRZMiVD5w8ojaYsRl2laSMG41SICQBs95wtotS1kqWsqNKqLncIYWA/iFK5O2Z68BXBpjw+4gS0EHu4b6QhOY6Q5KiKNBQWLLmED35esEQpxjhAQvc3jCgMac4nsAQgVN70f8wNajgWI27vWCEca+8IUIeuXDo0OwAdpkB5v/ABCJwr4CDkDI1ENDn2YdiGX96eP32cIeE7a+HDjCpbLEe8IfdBxLeRiSkJdegB8/GCJlDd74QqpqQHD3hliONYF2xG3k8A9HjLY4csRCpVv3V3RfaVz4xRT/ALeUTGdsJRoaJtXIH4hRMGyhwxgUrP3mI9Nx5RoSEUsZim6FRMNd75Pw/mAL+U84Rfyjh94VeAsO+R8M848u6+LbjwgU3HlHvpPH/wDMPiFhhuY7iWMBUzux835wOfgjnE5XqITXECKhOwt/MLMQx2+YrshJmXOCbOXmYpgCFXqB1jwYHH1iSc/eyIYx5GBbAetR3QhLgk488vfhAz8qfecPGHMesOhDVoGWL5R4JP5b1hUY84Ov5RxHnCsEiMoVhwUBnXdB5ePvaIjKz5wrGHHhhlBky2x5fjzgRw6Q5GJ5Qij01KRt84EpIxYN4w4/NzhbThz+8NiFQTgx8PAw8rIGPEsQOOLiA2jAf3faHq+Tr5QnoEOQEjD0x9IcJg2eb/zAVZe8oRWXGJYrCFaa0biPOGXoFN9YkDDp5QAIC1ae+EN/UHfD1e+hg0rAQW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40" name="Picture 16" descr="http://www.english-heritage.org.uk/content/images/iphone/stonehenge-ipho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501008"/>
            <a:ext cx="3820725" cy="30685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460375" y="0"/>
            <a:ext cx="4100503" cy="769441"/>
          </a:xfrm>
          <a:prstGeom prst="rect">
            <a:avLst/>
          </a:prstGeom>
          <a:noFill/>
        </p:spPr>
        <p:txBody>
          <a:bodyPr wrap="square" rtlCol="0">
            <a:spAutoFit/>
          </a:bodyPr>
          <a:lstStyle/>
          <a:p>
            <a:pPr algn="ctr"/>
            <a:r>
              <a:rPr lang="it-IT" sz="2200" b="1" dirty="0" smtClean="0"/>
              <a:t>WORLDWIDE FAMOUS CULTURAL HERITAGE</a:t>
            </a:r>
            <a:endParaRPr lang="it-IT" sz="2200" b="1" dirty="0"/>
          </a:p>
        </p:txBody>
      </p:sp>
    </p:spTree>
    <p:extLst>
      <p:ext uri="{BB962C8B-B14F-4D97-AF65-F5344CB8AC3E}">
        <p14:creationId xmlns:p14="http://schemas.microsoft.com/office/powerpoint/2010/main" val="2213154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541338" y="1474589"/>
            <a:ext cx="2517775" cy="2530475"/>
            <a:chOff x="151" y="2165"/>
            <a:chExt cx="1978" cy="2059"/>
          </a:xfrm>
        </p:grpSpPr>
        <p:pic>
          <p:nvPicPr>
            <p:cNvPr id="3" name="Picture 3" descr="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 y="2165"/>
              <a:ext cx="1721" cy="20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p:cNvSpPr txBox="1">
              <a:spLocks noChangeAspect="1" noChangeArrowheads="1"/>
            </p:cNvSpPr>
            <p:nvPr/>
          </p:nvSpPr>
          <p:spPr bwMode="auto">
            <a:xfrm>
              <a:off x="1056" y="3628"/>
              <a:ext cx="91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it-IT" sz="1600" b="1">
                  <a:solidFill>
                    <a:srgbClr val="000000"/>
                  </a:solidFill>
                  <a:latin typeface="Times New Roman" pitchFamily="18" charset="0"/>
                </a:rPr>
                <a:t>Reference plate </a:t>
              </a:r>
            </a:p>
          </p:txBody>
        </p:sp>
        <p:sp>
          <p:nvSpPr>
            <p:cNvPr id="5" name="Text Box 5"/>
            <p:cNvSpPr txBox="1">
              <a:spLocks noChangeAspect="1" noChangeArrowheads="1"/>
            </p:cNvSpPr>
            <p:nvPr/>
          </p:nvSpPr>
          <p:spPr bwMode="auto">
            <a:xfrm>
              <a:off x="168" y="3292"/>
              <a:ext cx="577"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it-IT" sz="1600" b="1">
                  <a:solidFill>
                    <a:srgbClr val="000000"/>
                  </a:solidFill>
                  <a:latin typeface="Times New Roman" pitchFamily="18" charset="0"/>
                </a:rPr>
                <a:t>Laser </a:t>
              </a:r>
            </a:p>
            <a:p>
              <a:r>
                <a:rPr lang="it-IT" sz="1600" b="1">
                  <a:solidFill>
                    <a:srgbClr val="000000"/>
                  </a:solidFill>
                  <a:latin typeface="Times New Roman" pitchFamily="18" charset="0"/>
                </a:rPr>
                <a:t>beam</a:t>
              </a:r>
            </a:p>
          </p:txBody>
        </p:sp>
        <p:sp>
          <p:nvSpPr>
            <p:cNvPr id="6" name="Text Box 6"/>
            <p:cNvSpPr txBox="1">
              <a:spLocks noChangeArrowheads="1"/>
            </p:cNvSpPr>
            <p:nvPr/>
          </p:nvSpPr>
          <p:spPr bwMode="auto">
            <a:xfrm>
              <a:off x="1344" y="2428"/>
              <a:ext cx="785"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it-IT" sz="1600" b="1">
                  <a:solidFill>
                    <a:srgbClr val="FF0000"/>
                  </a:solidFill>
                  <a:latin typeface="Times New Roman" pitchFamily="18" charset="0"/>
                </a:rPr>
                <a:t>GER 1500</a:t>
              </a:r>
            </a:p>
          </p:txBody>
        </p:sp>
      </p:grpSp>
      <p:grpSp>
        <p:nvGrpSpPr>
          <p:cNvPr id="7" name="Group 50"/>
          <p:cNvGrpSpPr>
            <a:grpSpLocks/>
          </p:cNvGrpSpPr>
          <p:nvPr/>
        </p:nvGrpSpPr>
        <p:grpSpPr bwMode="auto">
          <a:xfrm>
            <a:off x="4722292" y="1273795"/>
            <a:ext cx="3359150" cy="3235325"/>
            <a:chOff x="3585" y="663"/>
            <a:chExt cx="1677" cy="1478"/>
          </a:xfrm>
        </p:grpSpPr>
        <p:pic>
          <p:nvPicPr>
            <p:cNvPr id="8" name="Picture 5" descr="DSCN6550bis"/>
            <p:cNvPicPr>
              <a:picLocks noChangeAspect="1" noChangeArrowheads="1"/>
            </p:cNvPicPr>
            <p:nvPr/>
          </p:nvPicPr>
          <p:blipFill>
            <a:blip r:embed="rId5">
              <a:extLst>
                <a:ext uri="{28A0092B-C50C-407E-A947-70E740481C1C}">
                  <a14:useLocalDpi xmlns:a14="http://schemas.microsoft.com/office/drawing/2010/main" val="0"/>
                </a:ext>
              </a:extLst>
            </a:blip>
            <a:srcRect l="4013" t="6903" r="17201"/>
            <a:stretch>
              <a:fillRect/>
            </a:stretch>
          </p:blipFill>
          <p:spPr bwMode="auto">
            <a:xfrm>
              <a:off x="3585" y="663"/>
              <a:ext cx="1677" cy="14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3617" y="1434"/>
              <a:ext cx="991" cy="231"/>
            </a:xfrm>
            <a:prstGeom prst="rect">
              <a:avLst/>
            </a:prstGeom>
            <a:noFill/>
            <a:ln>
              <a:noFill/>
            </a:ln>
            <a:effectLst/>
            <a:extLst>
              <a:ext uri="{909E8E84-426E-40DD-AFC4-6F175D3DCCD1}">
                <a14:hiddenFill xmlns:a14="http://schemas.microsoft.com/office/drawing/2010/main">
                  <a:solidFill>
                    <a:schemeClr val="accent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a:solidFill>
                    <a:srgbClr val="000000"/>
                  </a:solidFill>
                  <a:latin typeface="Comic Sans MS" pitchFamily="66" charset="0"/>
                  <a:cs typeface="Times New Roman" pitchFamily="18" charset="0"/>
                </a:rPr>
                <a:t>Mini - PAM</a:t>
              </a:r>
            </a:p>
          </p:txBody>
        </p:sp>
      </p:grpSp>
      <p:grpSp>
        <p:nvGrpSpPr>
          <p:cNvPr id="10" name="Group 367"/>
          <p:cNvGrpSpPr>
            <a:grpSpLocks/>
          </p:cNvGrpSpPr>
          <p:nvPr/>
        </p:nvGrpSpPr>
        <p:grpSpPr bwMode="auto">
          <a:xfrm>
            <a:off x="4499992" y="4932511"/>
            <a:ext cx="3822700" cy="1520825"/>
            <a:chOff x="9983" y="18845"/>
            <a:chExt cx="3849" cy="1616"/>
          </a:xfrm>
        </p:grpSpPr>
        <p:pic>
          <p:nvPicPr>
            <p:cNvPr id="11" name="Picture 158" descr="pietra poster rid"/>
            <p:cNvPicPr>
              <a:picLocks noChangeAspect="1" noChangeArrowheads="1"/>
            </p:cNvPicPr>
            <p:nvPr/>
          </p:nvPicPr>
          <p:blipFill>
            <a:blip r:embed="rId6">
              <a:extLst>
                <a:ext uri="{28A0092B-C50C-407E-A947-70E740481C1C}">
                  <a14:useLocalDpi xmlns:a14="http://schemas.microsoft.com/office/drawing/2010/main" val="0"/>
                </a:ext>
              </a:extLst>
            </a:blip>
            <a:srcRect b="8003"/>
            <a:stretch>
              <a:fillRect/>
            </a:stretch>
          </p:blipFill>
          <p:spPr bwMode="auto">
            <a:xfrm>
              <a:off x="9983" y="18845"/>
              <a:ext cx="1810" cy="1616"/>
            </a:xfrm>
            <a:prstGeom prst="rect">
              <a:avLst/>
            </a:prstGeom>
            <a:noFill/>
            <a:ln w="28575">
              <a:solidFill>
                <a:srgbClr val="CC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4727" dir="17042175" algn="ctr" rotWithShape="0">
                      <a:srgbClr val="808080"/>
                    </a:outerShdw>
                  </a:effectLst>
                </a14:hiddenEffects>
              </a:ext>
            </a:extLst>
          </p:spPr>
        </p:pic>
        <p:pic>
          <p:nvPicPr>
            <p:cNvPr id="12" name="Picture 143" descr="7 foto micro su biofilm tag"/>
            <p:cNvPicPr>
              <a:picLocks noChangeAspect="1" noChangeArrowheads="1"/>
            </p:cNvPicPr>
            <p:nvPr/>
          </p:nvPicPr>
          <p:blipFill>
            <a:blip r:embed="rId7">
              <a:extLst>
                <a:ext uri="{28A0092B-C50C-407E-A947-70E740481C1C}">
                  <a14:useLocalDpi xmlns:a14="http://schemas.microsoft.com/office/drawing/2010/main" val="0"/>
                </a:ext>
              </a:extLst>
            </a:blip>
            <a:srcRect t="2991" b="14951"/>
            <a:stretch>
              <a:fillRect/>
            </a:stretch>
          </p:blipFill>
          <p:spPr bwMode="auto">
            <a:xfrm>
              <a:off x="11863" y="18845"/>
              <a:ext cx="1969" cy="1616"/>
            </a:xfrm>
            <a:prstGeom prst="rect">
              <a:avLst/>
            </a:prstGeom>
            <a:noFill/>
            <a:ln w="28575">
              <a:solidFill>
                <a:srgbClr val="CC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4727" dir="17042175" algn="ctr" rotWithShape="0">
                      <a:srgbClr val="808080"/>
                    </a:outerShdw>
                  </a:effectLst>
                </a14:hiddenEffects>
              </a:ext>
            </a:extLst>
          </p:spPr>
        </p:pic>
      </p:grpSp>
      <p:graphicFrame>
        <p:nvGraphicFramePr>
          <p:cNvPr id="13" name="Oggetto 12"/>
          <p:cNvGraphicFramePr>
            <a:graphicFrameLocks/>
          </p:cNvGraphicFramePr>
          <p:nvPr>
            <p:extLst>
              <p:ext uri="{D42A27DB-BD31-4B8C-83A1-F6EECF244321}">
                <p14:modId xmlns:p14="http://schemas.microsoft.com/office/powerpoint/2010/main" val="2081733995"/>
              </p:ext>
            </p:extLst>
          </p:nvPr>
        </p:nvGraphicFramePr>
        <p:xfrm>
          <a:off x="611560" y="4293096"/>
          <a:ext cx="2016125" cy="1789113"/>
        </p:xfrm>
        <a:graphic>
          <a:graphicData uri="http://schemas.openxmlformats.org/presentationml/2006/ole">
            <mc:AlternateContent xmlns:mc="http://schemas.openxmlformats.org/markup-compatibility/2006">
              <mc:Choice xmlns:v="urn:schemas-microsoft-com:vml" Requires="v">
                <p:oleObj spid="_x0000_s25610" name="Grafico" r:id="rId8" imgW="3048244" imgH="2011924" progId="Excel.Chart.8">
                  <p:embed/>
                </p:oleObj>
              </mc:Choice>
              <mc:Fallback>
                <p:oleObj name="Grafico" r:id="rId8" imgW="3048244" imgH="2011924"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60" y="4293096"/>
                        <a:ext cx="2016125" cy="1789113"/>
                      </a:xfrm>
                      <a:prstGeom prst="rect">
                        <a:avLst/>
                      </a:prstGeom>
                      <a:solidFill>
                        <a:schemeClr val="bg1"/>
                      </a:solidFill>
                      <a:ln w="0">
                        <a:solidFill>
                          <a:schemeClr val="bg2"/>
                        </a:solidFill>
                        <a:miter lim="800000"/>
                        <a:headEnd/>
                        <a:tailEnd/>
                      </a:ln>
                    </p:spPr>
                  </p:pic>
                </p:oleObj>
              </mc:Fallback>
            </mc:AlternateContent>
          </a:graphicData>
        </a:graphic>
      </p:graphicFrame>
      <p:grpSp>
        <p:nvGrpSpPr>
          <p:cNvPr id="14" name="Gruppo 13"/>
          <p:cNvGrpSpPr/>
          <p:nvPr/>
        </p:nvGrpSpPr>
        <p:grpSpPr>
          <a:xfrm>
            <a:off x="8284505" y="-27384"/>
            <a:ext cx="828675" cy="998794"/>
            <a:chOff x="2879229" y="5797994"/>
            <a:chExt cx="828675" cy="998794"/>
          </a:xfrm>
        </p:grpSpPr>
        <p:pic>
          <p:nvPicPr>
            <p:cNvPr id="15" name="Picture 2"/>
            <p:cNvPicPr>
              <a:picLocks noChangeAspect="1" noChangeArrowheads="1"/>
            </p:cNvPicPr>
            <p:nvPr/>
          </p:nvPicPr>
          <p:blipFill>
            <a:blip r:embed="rId10" cstate="print"/>
            <a:srcRect/>
            <a:stretch>
              <a:fillRect/>
            </a:stretch>
          </p:blipFill>
          <p:spPr bwMode="auto">
            <a:xfrm>
              <a:off x="2879229" y="6076708"/>
              <a:ext cx="630523" cy="720080"/>
            </a:xfrm>
            <a:prstGeom prst="rect">
              <a:avLst/>
            </a:prstGeom>
            <a:noFill/>
            <a:ln w="9525">
              <a:noFill/>
              <a:miter lim="800000"/>
              <a:headEnd/>
              <a:tailEnd/>
            </a:ln>
            <a:effectLst/>
          </p:spPr>
        </p:pic>
        <p:sp>
          <p:nvSpPr>
            <p:cNvPr id="16" name="CasellaDiTesto 15"/>
            <p:cNvSpPr txBox="1"/>
            <p:nvPr/>
          </p:nvSpPr>
          <p:spPr>
            <a:xfrm>
              <a:off x="2879229" y="5797994"/>
              <a:ext cx="828675" cy="338554"/>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LBA</a:t>
              </a:r>
              <a:endParaRPr lang="it-IT" sz="1600" b="1" dirty="0">
                <a:latin typeface="Times New Roman" pitchFamily="18" charset="0"/>
                <a:cs typeface="Times New Roman" pitchFamily="18" charset="0"/>
              </a:endParaRPr>
            </a:p>
          </p:txBody>
        </p:sp>
      </p:grpSp>
      <p:sp>
        <p:nvSpPr>
          <p:cNvPr id="17" name="CasellaDiTesto 16"/>
          <p:cNvSpPr txBox="1"/>
          <p:nvPr/>
        </p:nvSpPr>
        <p:spPr>
          <a:xfrm>
            <a:off x="179512" y="141893"/>
            <a:ext cx="7447163" cy="646331"/>
          </a:xfrm>
          <a:prstGeom prst="rect">
            <a:avLst/>
          </a:prstGeom>
          <a:solidFill>
            <a:srgbClr val="FFFFCC"/>
          </a:solidFill>
        </p:spPr>
        <p:txBody>
          <a:bodyPr wrap="square" rtlCol="0">
            <a:spAutoFit/>
          </a:bodyPr>
          <a:lstStyle/>
          <a:p>
            <a:r>
              <a:rPr lang="it-IT" b="1" dirty="0" smtClean="0">
                <a:latin typeface="Times New Roman" pitchFamily="18" charset="0"/>
                <a:cs typeface="Times New Roman" pitchFamily="18" charset="0"/>
              </a:rPr>
              <a:t>PORTABLE AND NON-INVASIVE INSTRUMENTATION APPLIED TO THE STUDY OF BIODETERIORATION OF CULTURAL HERITAGE</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2109127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DSCN92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5280025" cy="396081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9331"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100" y="4667250"/>
            <a:ext cx="863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7" descr="DSCN9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4508500"/>
            <a:ext cx="3005137" cy="22542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9333" name="Immagin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0113" y="996950"/>
            <a:ext cx="26955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11"/>
          <p:cNvSpPr txBox="1">
            <a:spLocks noChangeArrowheads="1"/>
          </p:cNvSpPr>
          <p:nvPr/>
        </p:nvSpPr>
        <p:spPr bwMode="auto">
          <a:xfrm>
            <a:off x="87313" y="115888"/>
            <a:ext cx="8975725" cy="4572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400" b="1">
                <a:solidFill>
                  <a:srgbClr val="FFFFFF"/>
                </a:solidFill>
                <a:latin typeface="Arial Narrow" pitchFamily="34" charset="0"/>
              </a:rPr>
              <a:t>  Laboratory of Biology of Algae – Spin off AlgaRes, Tor Vergata</a:t>
            </a:r>
            <a:endParaRPr lang="en-US" sz="2800" b="1">
              <a:solidFill>
                <a:srgbClr val="FFFFFF"/>
              </a:solidFill>
              <a:latin typeface="Arial Narrow" pitchFamily="34" charset="0"/>
            </a:endParaRPr>
          </a:p>
        </p:txBody>
      </p:sp>
      <p:sp>
        <p:nvSpPr>
          <p:cNvPr id="99336" name="CasellaDiTesto 7"/>
          <p:cNvSpPr txBox="1">
            <a:spLocks noChangeArrowheads="1"/>
          </p:cNvSpPr>
          <p:nvPr/>
        </p:nvSpPr>
        <p:spPr bwMode="auto">
          <a:xfrm>
            <a:off x="5867400" y="3213100"/>
            <a:ext cx="3097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it-IT" sz="2000">
                <a:solidFill>
                  <a:srgbClr val="000000"/>
                </a:solidFill>
              </a:rPr>
              <a:t>Phototrophic biofilms collected in situ and tested in lab </a:t>
            </a:r>
          </a:p>
        </p:txBody>
      </p:sp>
      <p:sp>
        <p:nvSpPr>
          <p:cNvPr id="99337" name="Text Box 7"/>
          <p:cNvSpPr txBox="1">
            <a:spLocks noChangeArrowheads="1"/>
          </p:cNvSpPr>
          <p:nvPr/>
        </p:nvSpPr>
        <p:spPr bwMode="auto">
          <a:xfrm>
            <a:off x="0" y="5476081"/>
            <a:ext cx="5980113"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159000" defTabSz="1054100" eaLnBrk="0" hangingPunct="0">
              <a:defRPr>
                <a:solidFill>
                  <a:schemeClr val="tx1"/>
                </a:solidFill>
                <a:latin typeface="Arial" pitchFamily="34" charset="0"/>
                <a:cs typeface="Arial" pitchFamily="34" charset="0"/>
              </a:defRPr>
            </a:lvl1pPr>
            <a:lvl2pPr marL="742950" indent="-285750" defTabSz="1054100" eaLnBrk="0" hangingPunct="0">
              <a:defRPr>
                <a:solidFill>
                  <a:schemeClr val="tx1"/>
                </a:solidFill>
                <a:latin typeface="Arial" pitchFamily="34" charset="0"/>
                <a:cs typeface="Arial" pitchFamily="34" charset="0"/>
              </a:defRPr>
            </a:lvl2pPr>
            <a:lvl3pPr marL="1143000" indent="-228600" defTabSz="1054100" eaLnBrk="0" hangingPunct="0">
              <a:defRPr>
                <a:solidFill>
                  <a:schemeClr val="tx1"/>
                </a:solidFill>
                <a:latin typeface="Arial" pitchFamily="34" charset="0"/>
                <a:cs typeface="Arial" pitchFamily="34" charset="0"/>
              </a:defRPr>
            </a:lvl3pPr>
            <a:lvl4pPr marL="1600200" indent="-228600" defTabSz="1054100" eaLnBrk="0" hangingPunct="0">
              <a:defRPr>
                <a:solidFill>
                  <a:schemeClr val="tx1"/>
                </a:solidFill>
                <a:latin typeface="Arial" pitchFamily="34" charset="0"/>
                <a:cs typeface="Arial" pitchFamily="34" charset="0"/>
              </a:defRPr>
            </a:lvl4pPr>
            <a:lvl5pPr marL="2057400" indent="-228600" defTabSz="1054100" eaLnBrk="0" hangingPunct="0">
              <a:defRPr>
                <a:solidFill>
                  <a:schemeClr val="tx1"/>
                </a:solidFill>
                <a:latin typeface="Arial" pitchFamily="34" charset="0"/>
                <a:cs typeface="Arial" pitchFamily="34" charset="0"/>
              </a:defRPr>
            </a:lvl5pPr>
            <a:lvl6pPr marL="2514600" indent="-228600" defTabSz="10541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541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541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541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5000"/>
              </a:lnSpc>
            </a:pPr>
            <a:endParaRPr lang="it-IT" sz="800">
              <a:solidFill>
                <a:srgbClr val="000000"/>
              </a:solidFill>
              <a:latin typeface="Arial Narrow" pitchFamily="34" charset="0"/>
            </a:endParaRPr>
          </a:p>
          <a:p>
            <a:pPr algn="ctr" eaLnBrk="1" hangingPunct="1">
              <a:lnSpc>
                <a:spcPct val="85000"/>
              </a:lnSpc>
              <a:buFontTx/>
              <a:buBlip>
                <a:blip r:embed="rId7"/>
              </a:buBlip>
            </a:pPr>
            <a:r>
              <a:rPr lang="it-IT" b="1">
                <a:solidFill>
                  <a:srgbClr val="333399"/>
                </a:solidFill>
                <a:latin typeface="Arial Narrow" pitchFamily="34" charset="0"/>
              </a:rPr>
              <a:t>diode-based illumination system a combination of monochromatic LEDs </a:t>
            </a:r>
          </a:p>
          <a:p>
            <a:pPr algn="ctr" eaLnBrk="1" hangingPunct="1">
              <a:lnSpc>
                <a:spcPct val="85000"/>
              </a:lnSpc>
            </a:pPr>
            <a:r>
              <a:rPr lang="it-IT" b="1">
                <a:solidFill>
                  <a:srgbClr val="000000"/>
                </a:solidFill>
                <a:latin typeface="Arial Narrow" pitchFamily="34" charset="0"/>
              </a:rPr>
              <a:t>to deter algal growth in indoor sites and to allow a better vision for tourists</a:t>
            </a:r>
          </a:p>
        </p:txBody>
      </p:sp>
      <p:sp>
        <p:nvSpPr>
          <p:cNvPr id="10" name="Text Box 9"/>
          <p:cNvSpPr txBox="1">
            <a:spLocks noChangeArrowheads="1"/>
          </p:cNvSpPr>
          <p:nvPr/>
        </p:nvSpPr>
        <p:spPr bwMode="auto">
          <a:xfrm>
            <a:off x="452438" y="5876925"/>
            <a:ext cx="1290637" cy="336550"/>
          </a:xfrm>
          <a:prstGeom prst="rect">
            <a:avLst/>
          </a:prstGeom>
          <a:gradFill rotWithShape="1">
            <a:gsLst>
              <a:gs pos="0">
                <a:schemeClr val="accent2">
                  <a:gamma/>
                  <a:tint val="41176"/>
                  <a:invGamma/>
                </a:schemeClr>
              </a:gs>
              <a:gs pos="50000">
                <a:schemeClr val="accent2"/>
              </a:gs>
              <a:gs pos="100000">
                <a:schemeClr val="accent2">
                  <a:gamma/>
                  <a:tint val="4117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it-IT" sz="1600" b="1" dirty="0">
                <a:solidFill>
                  <a:srgbClr val="FFFFFF"/>
                </a:solidFill>
                <a:latin typeface="Arial Narrow" pitchFamily="34" charset="0"/>
                <a:cs typeface="Arial"/>
              </a:rPr>
              <a:t>PROTOTYPE</a:t>
            </a:r>
          </a:p>
        </p:txBody>
      </p:sp>
      <p:sp>
        <p:nvSpPr>
          <p:cNvPr id="99339" name="AutoShape 10"/>
          <p:cNvSpPr>
            <a:spLocks noChangeArrowheads="1"/>
          </p:cNvSpPr>
          <p:nvPr/>
        </p:nvSpPr>
        <p:spPr bwMode="auto">
          <a:xfrm>
            <a:off x="1890713" y="5926138"/>
            <a:ext cx="304800"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3" name="Picture 2"/>
          <p:cNvPicPr>
            <a:picLocks noChangeAspect="1" noChangeArrowheads="1"/>
          </p:cNvPicPr>
          <p:nvPr/>
        </p:nvPicPr>
        <p:blipFill>
          <a:blip r:embed="rId8" cstate="print"/>
          <a:srcRect/>
          <a:stretch>
            <a:fillRect/>
          </a:stretch>
        </p:blipFill>
        <p:spPr bwMode="auto">
          <a:xfrm>
            <a:off x="35496" y="41891"/>
            <a:ext cx="630523" cy="720080"/>
          </a:xfrm>
          <a:prstGeom prst="rect">
            <a:avLst/>
          </a:prstGeom>
          <a:noFill/>
          <a:ln w="9525">
            <a:noFill/>
            <a:miter lim="800000"/>
            <a:headEnd/>
            <a:tailEnd/>
          </a:ln>
          <a:effectLst/>
        </p:spPr>
      </p:pic>
    </p:spTree>
    <p:extLst>
      <p:ext uri="{BB962C8B-B14F-4D97-AF65-F5344CB8AC3E}">
        <p14:creationId xmlns:p14="http://schemas.microsoft.com/office/powerpoint/2010/main" val="412827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sp>
        <p:nvSpPr>
          <p:cNvPr id="2" name="CasellaDiTesto 1"/>
          <p:cNvSpPr txBox="1"/>
          <p:nvPr/>
        </p:nvSpPr>
        <p:spPr>
          <a:xfrm>
            <a:off x="1691680" y="260648"/>
            <a:ext cx="5760640" cy="584775"/>
          </a:xfrm>
          <a:prstGeom prst="rect">
            <a:avLst/>
          </a:prstGeom>
          <a:gradFill flip="none" rotWithShape="1">
            <a:gsLst>
              <a:gs pos="0">
                <a:srgbClr val="FFCC66">
                  <a:shade val="30000"/>
                  <a:satMod val="115000"/>
                </a:srgbClr>
              </a:gs>
              <a:gs pos="50000">
                <a:srgbClr val="FFCC66">
                  <a:shade val="67500"/>
                  <a:satMod val="115000"/>
                </a:srgbClr>
              </a:gs>
              <a:gs pos="100000">
                <a:srgbClr val="FFCC66">
                  <a:shade val="100000"/>
                  <a:satMod val="115000"/>
                </a:srgbClr>
              </a:gs>
            </a:gsLst>
            <a:lin ang="5400000" scaled="1"/>
            <a:tileRect/>
          </a:gradFill>
        </p:spPr>
        <p:txBody>
          <a:bodyPr wrap="square" rtlCol="0">
            <a:spAutoFit/>
          </a:bodyPr>
          <a:lstStyle/>
          <a:p>
            <a:pPr algn="ctr"/>
            <a:r>
              <a:rPr lang="it-IT" sz="3200" b="1" dirty="0" smtClean="0">
                <a:latin typeface="Times New Roman" pitchFamily="18" charset="0"/>
                <a:cs typeface="Times New Roman" pitchFamily="18" charset="0"/>
              </a:rPr>
              <a:t>CONCLUSION</a:t>
            </a:r>
            <a:endParaRPr lang="it-IT" sz="3200"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srcRect/>
          <a:stretch>
            <a:fillRect/>
          </a:stretch>
        </p:blipFill>
        <p:spPr bwMode="auto">
          <a:xfrm>
            <a:off x="93649" y="75067"/>
            <a:ext cx="630523" cy="720080"/>
          </a:xfrm>
          <a:prstGeom prst="rect">
            <a:avLst/>
          </a:prstGeom>
          <a:noFill/>
          <a:ln w="9525">
            <a:noFill/>
            <a:miter lim="800000"/>
            <a:headEnd/>
            <a:tailEnd/>
          </a:ln>
          <a:effectLst/>
        </p:spPr>
      </p:pic>
      <p:pic>
        <p:nvPicPr>
          <p:cNvPr id="6"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090" y="72334"/>
            <a:ext cx="945406" cy="716519"/>
          </a:xfrm>
          <a:prstGeom prst="rect">
            <a:avLst/>
          </a:prstGeom>
          <a:gradFill>
            <a:gsLst>
              <a:gs pos="0">
                <a:srgbClr val="FFEFD1"/>
              </a:gs>
              <a:gs pos="64999">
                <a:srgbClr val="F0EBD5"/>
              </a:gs>
              <a:gs pos="100000">
                <a:srgbClr val="D1C39F"/>
              </a:gs>
            </a:gsLst>
            <a:lin ang="5400000" scaled="0"/>
          </a:gradFill>
        </p:spPr>
      </p:pic>
      <p:sp>
        <p:nvSpPr>
          <p:cNvPr id="7" name="CasellaDiTesto 6"/>
          <p:cNvSpPr txBox="1"/>
          <p:nvPr/>
        </p:nvSpPr>
        <p:spPr>
          <a:xfrm>
            <a:off x="395536" y="1052736"/>
            <a:ext cx="8586931" cy="4154984"/>
          </a:xfrm>
          <a:prstGeom prst="rect">
            <a:avLst/>
          </a:prstGeom>
          <a:noFill/>
        </p:spPr>
        <p:txBody>
          <a:bodyPr wrap="square" rtlCol="0">
            <a:spAutoFit/>
          </a:bodyPr>
          <a:lstStyle/>
          <a:p>
            <a:r>
              <a:rPr lang="it-IT" sz="2400" b="1" dirty="0" smtClean="0">
                <a:latin typeface="Times New Roman" pitchFamily="18" charset="0"/>
                <a:cs typeface="Times New Roman" pitchFamily="18" charset="0"/>
              </a:rPr>
              <a:t>DIFFERENT INNOVATIVE AND NON-INVASIVE TECHNIQUES CAN BE APPLIED TO THE STUDY OF CULTURAL HERITAGE</a:t>
            </a:r>
          </a:p>
          <a:p>
            <a:r>
              <a:rPr lang="it-IT" sz="2400" b="1" dirty="0" smtClean="0">
                <a:latin typeface="Times New Roman" pitchFamily="18" charset="0"/>
                <a:cs typeface="Times New Roman" pitchFamily="18" charset="0"/>
              </a:rPr>
              <a:t> </a:t>
            </a:r>
          </a:p>
          <a:p>
            <a:endParaRPr lang="it-IT" sz="2400" b="1" dirty="0" smtClean="0">
              <a:latin typeface="Times New Roman" pitchFamily="18" charset="0"/>
              <a:cs typeface="Times New Roman" pitchFamily="18" charset="0"/>
            </a:endParaRPr>
          </a:p>
          <a:p>
            <a:r>
              <a:rPr lang="it-IT" sz="2400" b="1" dirty="0" smtClean="0">
                <a:latin typeface="Times New Roman" pitchFamily="18" charset="0"/>
                <a:cs typeface="Times New Roman" pitchFamily="18" charset="0"/>
              </a:rPr>
              <a:t>WE PROPOSE A MULTIDISCIPLINARY APPROACH INVOLVING STUDIES IN THE FIELDS OF PHYSICS, MICROBIOLOGY, ANTHROPOLOGY, PALEOBOTANY AND CHEMISTRY AS AN USEFUL TOOL FOR THE </a:t>
            </a:r>
            <a:r>
              <a:rPr lang="it-IT" sz="2400" b="1" u="sng" dirty="0" smtClean="0">
                <a:solidFill>
                  <a:schemeClr val="bg1"/>
                </a:solidFill>
                <a:latin typeface="Times New Roman" pitchFamily="18" charset="0"/>
                <a:cs typeface="Times New Roman" pitchFamily="18" charset="0"/>
              </a:rPr>
              <a:t>CHARACTERIZATION</a:t>
            </a:r>
            <a:r>
              <a:rPr lang="it-IT" sz="2400" b="1" dirty="0" smtClean="0">
                <a:latin typeface="Times New Roman" pitchFamily="18" charset="0"/>
                <a:cs typeface="Times New Roman" pitchFamily="18" charset="0"/>
              </a:rPr>
              <a:t>, </a:t>
            </a:r>
            <a:r>
              <a:rPr lang="it-IT" sz="2400" b="1" u="sng" dirty="0" smtClean="0">
                <a:solidFill>
                  <a:schemeClr val="bg1"/>
                </a:solidFill>
                <a:latin typeface="Times New Roman" pitchFamily="18" charset="0"/>
                <a:cs typeface="Times New Roman" pitchFamily="18" charset="0"/>
              </a:rPr>
              <a:t>PRESERVATION</a:t>
            </a:r>
            <a:r>
              <a:rPr lang="it-IT" sz="2400" b="1" dirty="0" smtClean="0">
                <a:latin typeface="Times New Roman" pitchFamily="18" charset="0"/>
                <a:cs typeface="Times New Roman" pitchFamily="18" charset="0"/>
              </a:rPr>
              <a:t> AND </a:t>
            </a:r>
            <a:r>
              <a:rPr lang="it-IT" sz="2400" b="1" u="sng" dirty="0" smtClean="0">
                <a:solidFill>
                  <a:schemeClr val="bg1"/>
                </a:solidFill>
                <a:latin typeface="Times New Roman" pitchFamily="18" charset="0"/>
                <a:cs typeface="Times New Roman" pitchFamily="18" charset="0"/>
              </a:rPr>
              <a:t>VALORISATION</a:t>
            </a:r>
            <a:r>
              <a:rPr lang="it-IT" sz="2400" b="1" dirty="0" smtClean="0">
                <a:latin typeface="Times New Roman" pitchFamily="18" charset="0"/>
                <a:cs typeface="Times New Roman" pitchFamily="18" charset="0"/>
              </a:rPr>
              <a:t> OF OUR CULTURAL HERITAGE </a:t>
            </a:r>
            <a:endParaRPr lang="it-IT" sz="2400" b="1" dirty="0">
              <a:latin typeface="Times New Roman" pitchFamily="18" charset="0"/>
              <a:cs typeface="Times New Roman" pitchFamily="18" charset="0"/>
            </a:endParaRPr>
          </a:p>
        </p:txBody>
      </p:sp>
      <p:grpSp>
        <p:nvGrpSpPr>
          <p:cNvPr id="11" name="Gruppo 10"/>
          <p:cNvGrpSpPr/>
          <p:nvPr/>
        </p:nvGrpSpPr>
        <p:grpSpPr>
          <a:xfrm>
            <a:off x="1403648" y="5182169"/>
            <a:ext cx="7272808" cy="1608762"/>
            <a:chOff x="1403648" y="5085184"/>
            <a:chExt cx="7272808" cy="1608762"/>
          </a:xfrm>
        </p:grpSpPr>
        <p:sp>
          <p:nvSpPr>
            <p:cNvPr id="9" name="Onda 1 8"/>
            <p:cNvSpPr/>
            <p:nvPr/>
          </p:nvSpPr>
          <p:spPr>
            <a:xfrm>
              <a:off x="1403648" y="5085184"/>
              <a:ext cx="6480720" cy="1608762"/>
            </a:xfrm>
            <a:prstGeom prst="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76017" y="5688150"/>
              <a:ext cx="7100439" cy="892552"/>
            </a:xfrm>
            <a:prstGeom prst="rect">
              <a:avLst/>
            </a:prstGeom>
            <a:noFill/>
          </p:spPr>
          <p:txBody>
            <a:bodyPr wrap="square" rtlCol="0">
              <a:spAutoFit/>
            </a:bodyPr>
            <a:lstStyle/>
            <a:p>
              <a:r>
                <a:rPr lang="it-IT" sz="2600" b="1" i="1" dirty="0">
                  <a:solidFill>
                    <a:srgbClr val="FF0000"/>
                  </a:solidFill>
                  <a:latin typeface="Bradley Hand ITC" pitchFamily="66" charset="0"/>
                </a:rPr>
                <a:t>THANK YOU FOR YOUR </a:t>
              </a:r>
              <a:r>
                <a:rPr lang="it-IT" sz="2600" b="1" i="1" dirty="0" smtClean="0">
                  <a:solidFill>
                    <a:srgbClr val="FF0000"/>
                  </a:solidFill>
                  <a:latin typeface="Bradley Hand ITC" pitchFamily="66" charset="0"/>
                </a:rPr>
                <a:t> ATTENTION</a:t>
              </a:r>
              <a:r>
                <a:rPr lang="it-IT" sz="2600" b="1" i="1" dirty="0">
                  <a:solidFill>
                    <a:srgbClr val="FF0000"/>
                  </a:solidFill>
                  <a:latin typeface="Bradley Hand ITC" pitchFamily="66" charset="0"/>
                </a:rPr>
                <a:t>!!</a:t>
              </a:r>
            </a:p>
            <a:p>
              <a:endParaRPr lang="it-IT" sz="2600" dirty="0"/>
            </a:p>
          </p:txBody>
        </p:sp>
      </p:grpSp>
    </p:spTree>
    <p:extLst>
      <p:ext uri="{BB962C8B-B14F-4D97-AF65-F5344CB8AC3E}">
        <p14:creationId xmlns:p14="http://schemas.microsoft.com/office/powerpoint/2010/main" val="428862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8" descr="DCP_2472"/>
          <p:cNvPicPr>
            <a:picLocks noChangeAspect="1" noChangeArrowheads="1"/>
          </p:cNvPicPr>
          <p:nvPr/>
        </p:nvPicPr>
        <p:blipFill>
          <a:blip r:embed="rId4" cstate="print">
            <a:extLst>
              <a:ext uri="{28A0092B-C50C-407E-A947-70E740481C1C}">
                <a14:useLocalDpi xmlns:a14="http://schemas.microsoft.com/office/drawing/2010/main" val="0"/>
              </a:ext>
            </a:extLst>
          </a:blip>
          <a:srcRect r="14764" b="13387"/>
          <a:stretch>
            <a:fillRect/>
          </a:stretch>
        </p:blipFill>
        <p:spPr bwMode="auto">
          <a:xfrm>
            <a:off x="2915816" y="116632"/>
            <a:ext cx="2880320" cy="312457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LASCAU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670323"/>
            <a:ext cx="4525851" cy="29365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romasotterranea.it/upl/ipogei_schede/Catacombe%20di%20Domitilla/Catacombe%20di%20Domitilla%2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04664"/>
            <a:ext cx="2523168" cy="3068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owcostvacanza.com/wp-content/uploads/2013/02/Paris-notre-dame-facad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151861"/>
            <a:ext cx="2736304" cy="36371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o 5"/>
          <p:cNvGrpSpPr/>
          <p:nvPr/>
        </p:nvGrpSpPr>
        <p:grpSpPr>
          <a:xfrm>
            <a:off x="5364088" y="4149080"/>
            <a:ext cx="3168352" cy="2160240"/>
            <a:chOff x="5364088" y="4149080"/>
            <a:chExt cx="3168352" cy="2160240"/>
          </a:xfrm>
        </p:grpSpPr>
        <p:sp>
          <p:nvSpPr>
            <p:cNvPr id="4" name="Rettangolo 3"/>
            <p:cNvSpPr/>
            <p:nvPr/>
          </p:nvSpPr>
          <p:spPr bwMode="auto">
            <a:xfrm>
              <a:off x="5364088" y="4149080"/>
              <a:ext cx="3168352" cy="216024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5" name="CasellaDiTesto 4"/>
            <p:cNvSpPr txBox="1"/>
            <p:nvPr/>
          </p:nvSpPr>
          <p:spPr>
            <a:xfrm>
              <a:off x="6516216" y="4221088"/>
              <a:ext cx="1368152" cy="1569660"/>
            </a:xfrm>
            <a:prstGeom prst="rect">
              <a:avLst/>
            </a:prstGeom>
            <a:noFill/>
          </p:spPr>
          <p:txBody>
            <a:bodyPr wrap="square" rtlCol="0">
              <a:spAutoFit/>
            </a:bodyPr>
            <a:lstStyle/>
            <a:p>
              <a:r>
                <a:rPr lang="it-IT" sz="9600" b="1" dirty="0" smtClean="0">
                  <a:solidFill>
                    <a:schemeClr val="bg1"/>
                  </a:solidFill>
                </a:rPr>
                <a:t>?</a:t>
              </a:r>
              <a:endParaRPr lang="it-IT" sz="9600" b="1" dirty="0">
                <a:solidFill>
                  <a:schemeClr val="bg1"/>
                </a:solidFill>
              </a:endParaRPr>
            </a:p>
          </p:txBody>
        </p:sp>
      </p:grpSp>
    </p:spTree>
    <p:extLst>
      <p:ext uri="{BB962C8B-B14F-4D97-AF65-F5344CB8AC3E}">
        <p14:creationId xmlns:p14="http://schemas.microsoft.com/office/powerpoint/2010/main" val="5471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asellaDiTesto 1"/>
          <p:cNvSpPr txBox="1"/>
          <p:nvPr/>
        </p:nvSpPr>
        <p:spPr>
          <a:xfrm>
            <a:off x="28466" y="116632"/>
            <a:ext cx="9036496" cy="3447098"/>
          </a:xfrm>
          <a:prstGeom prst="rect">
            <a:avLst/>
          </a:prstGeom>
          <a:noFill/>
        </p:spPr>
        <p:txBody>
          <a:bodyPr wrap="square" rtlCol="0">
            <a:spAutoFit/>
          </a:bodyPr>
          <a:lstStyle/>
          <a:p>
            <a:pPr algn="ctr"/>
            <a:r>
              <a:rPr lang="it-IT" sz="2800" b="1" dirty="0" smtClean="0">
                <a:solidFill>
                  <a:schemeClr val="bg1"/>
                </a:solidFill>
                <a:effectLst>
                  <a:outerShdw blurRad="38100" dist="38100" dir="2700000" algn="tl">
                    <a:srgbClr val="000000">
                      <a:alpha val="43137"/>
                    </a:srgbClr>
                  </a:outerShdw>
                </a:effectLst>
              </a:rPr>
              <a:t>CULTURAL HERITAGE RISKS OF DETERIORATION</a:t>
            </a:r>
          </a:p>
          <a:p>
            <a:endParaRPr lang="it-IT" sz="2400" b="1" dirty="0"/>
          </a:p>
          <a:p>
            <a:r>
              <a:rPr lang="it-IT" sz="2400" b="1" u="sng" dirty="0" smtClean="0"/>
              <a:t>ABIOTIC FACTORS</a:t>
            </a:r>
          </a:p>
          <a:p>
            <a:r>
              <a:rPr lang="it-IT" sz="2400" dirty="0" err="1" smtClean="0"/>
              <a:t>Physical</a:t>
            </a:r>
            <a:r>
              <a:rPr lang="it-IT" sz="2400" dirty="0" smtClean="0"/>
              <a:t> or </a:t>
            </a:r>
            <a:r>
              <a:rPr lang="it-IT" sz="2400" dirty="0" err="1" smtClean="0"/>
              <a:t>mechanical</a:t>
            </a:r>
            <a:r>
              <a:rPr lang="it-IT" sz="2400" dirty="0" smtClean="0"/>
              <a:t> (</a:t>
            </a:r>
            <a:r>
              <a:rPr lang="it-IT" sz="2400" dirty="0" err="1" smtClean="0"/>
              <a:t>disgregation</a:t>
            </a:r>
            <a:r>
              <a:rPr lang="it-IT" sz="2400" dirty="0" smtClean="0"/>
              <a:t>, </a:t>
            </a:r>
            <a:r>
              <a:rPr lang="it-IT" sz="2400" dirty="0" err="1" smtClean="0"/>
              <a:t>fracturation</a:t>
            </a:r>
            <a:r>
              <a:rPr lang="it-IT" sz="2400" dirty="0" smtClean="0"/>
              <a:t> …)</a:t>
            </a:r>
          </a:p>
          <a:p>
            <a:r>
              <a:rPr lang="it-IT" sz="2400" dirty="0" err="1" smtClean="0"/>
              <a:t>Chemical</a:t>
            </a:r>
            <a:r>
              <a:rPr lang="it-IT" sz="2400" dirty="0" smtClean="0"/>
              <a:t>  (</a:t>
            </a:r>
            <a:r>
              <a:rPr lang="it-IT" sz="2400" dirty="0" err="1" smtClean="0"/>
              <a:t>transformation</a:t>
            </a:r>
            <a:r>
              <a:rPr lang="it-IT" sz="2400" dirty="0" smtClean="0"/>
              <a:t>, </a:t>
            </a:r>
            <a:r>
              <a:rPr lang="it-IT" sz="2400" dirty="0" err="1" smtClean="0"/>
              <a:t>decomposition</a:t>
            </a:r>
            <a:r>
              <a:rPr lang="it-IT" sz="2400" dirty="0" smtClean="0"/>
              <a:t>…)</a:t>
            </a:r>
          </a:p>
          <a:p>
            <a:endParaRPr lang="it-IT" sz="2400" b="1" dirty="0"/>
          </a:p>
          <a:p>
            <a:r>
              <a:rPr lang="it-IT" sz="2400" b="1" u="sng" dirty="0" smtClean="0"/>
              <a:t>BIOTIC FACTORS</a:t>
            </a:r>
          </a:p>
          <a:p>
            <a:r>
              <a:rPr lang="it-IT" sz="2400" dirty="0" err="1" smtClean="0"/>
              <a:t>Growth</a:t>
            </a:r>
            <a:r>
              <a:rPr lang="it-IT" sz="2400" dirty="0" smtClean="0"/>
              <a:t> of </a:t>
            </a:r>
            <a:r>
              <a:rPr lang="it-IT" sz="2400" dirty="0" err="1" smtClean="0"/>
              <a:t>microorganisms</a:t>
            </a:r>
            <a:r>
              <a:rPr lang="it-IT" sz="2400" dirty="0"/>
              <a:t> </a:t>
            </a:r>
            <a:r>
              <a:rPr lang="it-IT" sz="2400" dirty="0" smtClean="0"/>
              <a:t>(</a:t>
            </a:r>
            <a:r>
              <a:rPr lang="it-IT" sz="2400" dirty="0" err="1" smtClean="0"/>
              <a:t>aesthetic</a:t>
            </a:r>
            <a:r>
              <a:rPr lang="it-IT" sz="2400" dirty="0" smtClean="0"/>
              <a:t>, </a:t>
            </a:r>
            <a:r>
              <a:rPr lang="it-IT" sz="2400" dirty="0" err="1" smtClean="0"/>
              <a:t>structural</a:t>
            </a:r>
            <a:r>
              <a:rPr lang="it-IT" sz="2400" dirty="0" smtClean="0"/>
              <a:t> </a:t>
            </a:r>
            <a:r>
              <a:rPr lang="it-IT" sz="2400" dirty="0" err="1" smtClean="0"/>
              <a:t>damages</a:t>
            </a:r>
            <a:r>
              <a:rPr lang="it-IT" sz="2400" dirty="0" smtClean="0"/>
              <a:t>)</a:t>
            </a:r>
          </a:p>
          <a:p>
            <a:r>
              <a:rPr lang="it-IT" sz="2400" dirty="0" smtClean="0"/>
              <a:t>Human impact (</a:t>
            </a:r>
            <a:r>
              <a:rPr lang="it-IT" sz="2400" dirty="0" err="1" smtClean="0"/>
              <a:t>tourist</a:t>
            </a:r>
            <a:r>
              <a:rPr lang="it-IT" sz="2400" dirty="0" smtClean="0"/>
              <a:t> </a:t>
            </a:r>
            <a:r>
              <a:rPr lang="it-IT" sz="2400" dirty="0" err="1" smtClean="0"/>
              <a:t>influence</a:t>
            </a:r>
            <a:r>
              <a:rPr lang="it-IT" sz="2400" dirty="0" smtClean="0"/>
              <a:t>, management </a:t>
            </a:r>
            <a:r>
              <a:rPr lang="it-IT" sz="2400" dirty="0" err="1" smtClean="0"/>
              <a:t>activities</a:t>
            </a:r>
            <a:r>
              <a:rPr lang="it-IT" sz="2400" dirty="0" smtClean="0"/>
              <a:t>..)</a:t>
            </a:r>
          </a:p>
        </p:txBody>
      </p:sp>
      <p:sp>
        <p:nvSpPr>
          <p:cNvPr id="3" name="CasellaDiTesto 2"/>
          <p:cNvSpPr txBox="1"/>
          <p:nvPr/>
        </p:nvSpPr>
        <p:spPr>
          <a:xfrm>
            <a:off x="323528" y="3775680"/>
            <a:ext cx="7920880" cy="2677656"/>
          </a:xfrm>
          <a:prstGeom prst="rect">
            <a:avLst/>
          </a:prstGeom>
          <a:noFill/>
        </p:spPr>
        <p:txBody>
          <a:bodyPr wrap="square" rtlCol="0">
            <a:spAutoFit/>
          </a:bodyPr>
          <a:lstStyle/>
          <a:p>
            <a:pPr lvl="0"/>
            <a:r>
              <a:rPr lang="it-IT" sz="2400" b="1" u="sng" dirty="0"/>
              <a:t>CLIMATE CHANGE EFFECT</a:t>
            </a:r>
          </a:p>
          <a:p>
            <a:pPr lvl="0"/>
            <a:r>
              <a:rPr lang="it-IT" sz="2400" dirty="0" err="1"/>
              <a:t>Atmospheric</a:t>
            </a:r>
            <a:r>
              <a:rPr lang="it-IT" sz="2400" dirty="0"/>
              <a:t> </a:t>
            </a:r>
            <a:r>
              <a:rPr lang="it-IT" sz="2400" dirty="0" err="1"/>
              <a:t>moisture</a:t>
            </a:r>
            <a:r>
              <a:rPr lang="it-IT" sz="2400" dirty="0"/>
              <a:t> </a:t>
            </a:r>
            <a:r>
              <a:rPr lang="it-IT" sz="2400" dirty="0" err="1"/>
              <a:t>change</a:t>
            </a:r>
            <a:endParaRPr lang="it-IT" sz="2400" dirty="0"/>
          </a:p>
          <a:p>
            <a:pPr lvl="0"/>
            <a:r>
              <a:rPr lang="it-IT" sz="2400" dirty="0"/>
              <a:t>Temperature </a:t>
            </a:r>
            <a:r>
              <a:rPr lang="it-IT" sz="2400" dirty="0" err="1"/>
              <a:t>change</a:t>
            </a:r>
            <a:endParaRPr lang="it-IT" sz="2400" dirty="0"/>
          </a:p>
          <a:p>
            <a:pPr lvl="0"/>
            <a:r>
              <a:rPr lang="it-IT" sz="2400" dirty="0"/>
              <a:t>Sea-</a:t>
            </a:r>
            <a:r>
              <a:rPr lang="it-IT" sz="2400" dirty="0" err="1"/>
              <a:t>level</a:t>
            </a:r>
            <a:r>
              <a:rPr lang="it-IT" sz="2400" dirty="0"/>
              <a:t> </a:t>
            </a:r>
            <a:r>
              <a:rPr lang="it-IT" sz="2400" dirty="0" err="1"/>
              <a:t>rises</a:t>
            </a:r>
            <a:endParaRPr lang="it-IT" sz="2400" dirty="0"/>
          </a:p>
          <a:p>
            <a:pPr lvl="0"/>
            <a:r>
              <a:rPr lang="it-IT" sz="2400" dirty="0"/>
              <a:t>Wind</a:t>
            </a:r>
          </a:p>
          <a:p>
            <a:pPr lvl="0"/>
            <a:r>
              <a:rPr lang="it-IT" sz="2400" dirty="0" err="1"/>
              <a:t>Desertification</a:t>
            </a:r>
            <a:endParaRPr lang="it-IT" sz="2400" dirty="0"/>
          </a:p>
          <a:p>
            <a:pPr lvl="0"/>
            <a:r>
              <a:rPr lang="it-IT" sz="2400" dirty="0" err="1"/>
              <a:t>Climate</a:t>
            </a:r>
            <a:r>
              <a:rPr lang="it-IT" sz="2400" dirty="0"/>
              <a:t> and </a:t>
            </a:r>
            <a:r>
              <a:rPr lang="it-IT" sz="2400" dirty="0" err="1"/>
              <a:t>pollution</a:t>
            </a:r>
            <a:r>
              <a:rPr lang="it-IT" sz="2400" dirty="0"/>
              <a:t> </a:t>
            </a:r>
            <a:r>
              <a:rPr lang="it-IT" sz="2400" dirty="0" err="1"/>
              <a:t>acting</a:t>
            </a:r>
            <a:r>
              <a:rPr lang="it-IT" sz="2400" dirty="0"/>
              <a:t> </a:t>
            </a:r>
            <a:r>
              <a:rPr lang="it-IT" sz="2400" dirty="0" err="1" smtClean="0"/>
              <a:t>together</a:t>
            </a:r>
            <a:endParaRPr lang="it-IT" sz="2400" dirty="0"/>
          </a:p>
        </p:txBody>
      </p:sp>
      <p:pic>
        <p:nvPicPr>
          <p:cNvPr id="4"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5984735"/>
            <a:ext cx="1080120" cy="818618"/>
          </a:xfrm>
          <a:prstGeom prst="rect">
            <a:avLst/>
          </a:prstGeom>
          <a:gradFill>
            <a:gsLst>
              <a:gs pos="0">
                <a:srgbClr val="FFEFD1"/>
              </a:gs>
              <a:gs pos="64999">
                <a:srgbClr val="F0EBD5"/>
              </a:gs>
              <a:gs pos="100000">
                <a:srgbClr val="D1C39F"/>
              </a:gs>
            </a:gsLst>
            <a:lin ang="5400000" scaled="0"/>
          </a:gradFill>
        </p:spPr>
      </p:pic>
    </p:spTree>
    <p:extLst>
      <p:ext uri="{BB962C8B-B14F-4D97-AF65-F5344CB8AC3E}">
        <p14:creationId xmlns:p14="http://schemas.microsoft.com/office/powerpoint/2010/main" val="23143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asellaDiTesto 1"/>
          <p:cNvSpPr txBox="1"/>
          <p:nvPr/>
        </p:nvSpPr>
        <p:spPr>
          <a:xfrm>
            <a:off x="467544" y="404664"/>
            <a:ext cx="8064896" cy="523220"/>
          </a:xfrm>
          <a:prstGeom prst="rect">
            <a:avLst/>
          </a:prstGeom>
          <a:noFill/>
        </p:spPr>
        <p:txBody>
          <a:bodyPr wrap="square" rtlCol="0">
            <a:spAutoFit/>
          </a:bodyPr>
          <a:lstStyle/>
          <a:p>
            <a:pPr algn="ctr"/>
            <a:r>
              <a:rPr lang="it-IT" sz="2800" b="1" dirty="0" smtClean="0">
                <a:solidFill>
                  <a:schemeClr val="bg1"/>
                </a:solidFill>
                <a:effectLst>
                  <a:outerShdw blurRad="38100" dist="38100" dir="2700000" algn="tl">
                    <a:srgbClr val="000000">
                      <a:alpha val="43137"/>
                    </a:srgbClr>
                  </a:outerShdw>
                </a:effectLst>
              </a:rPr>
              <a:t>LEVELS OF DETERIORATION</a:t>
            </a:r>
          </a:p>
        </p:txBody>
      </p:sp>
      <p:sp>
        <p:nvSpPr>
          <p:cNvPr id="3" name="CasellaDiTesto 2"/>
          <p:cNvSpPr txBox="1"/>
          <p:nvPr/>
        </p:nvSpPr>
        <p:spPr>
          <a:xfrm>
            <a:off x="467544" y="1340768"/>
            <a:ext cx="8064896" cy="4524315"/>
          </a:xfrm>
          <a:prstGeom prst="rect">
            <a:avLst/>
          </a:prstGeom>
          <a:noFill/>
        </p:spPr>
        <p:txBody>
          <a:bodyPr wrap="square" rtlCol="0">
            <a:spAutoFit/>
          </a:bodyPr>
          <a:lstStyle/>
          <a:p>
            <a:pPr marL="342900" indent="-342900">
              <a:lnSpc>
                <a:spcPct val="200000"/>
              </a:lnSpc>
              <a:buFont typeface="Wingdings" pitchFamily="2" charset="2"/>
              <a:buChar char="ü"/>
            </a:pPr>
            <a:r>
              <a:rPr lang="it-IT" sz="2400" dirty="0" smtClean="0"/>
              <a:t>Local </a:t>
            </a:r>
            <a:r>
              <a:rPr lang="it-IT" sz="2400" dirty="0" err="1" smtClean="0"/>
              <a:t>climate</a:t>
            </a:r>
            <a:r>
              <a:rPr lang="it-IT" sz="2400" dirty="0" smtClean="0"/>
              <a:t> </a:t>
            </a:r>
            <a:r>
              <a:rPr lang="it-IT" sz="2400" dirty="0" err="1" smtClean="0"/>
              <a:t>conditions</a:t>
            </a:r>
            <a:endParaRPr lang="it-IT" sz="2400" dirty="0" smtClean="0"/>
          </a:p>
          <a:p>
            <a:pPr marL="342900" indent="-342900">
              <a:lnSpc>
                <a:spcPct val="200000"/>
              </a:lnSpc>
              <a:buFont typeface="Wingdings" pitchFamily="2" charset="2"/>
              <a:buChar char="ü"/>
            </a:pPr>
            <a:r>
              <a:rPr lang="en-US" sz="2400" dirty="0"/>
              <a:t>Type and composition of stone </a:t>
            </a:r>
            <a:r>
              <a:rPr lang="en-US" sz="2400" dirty="0" smtClean="0"/>
              <a:t>materials</a:t>
            </a:r>
            <a:endParaRPr lang="it-IT" sz="2400" dirty="0" smtClean="0"/>
          </a:p>
          <a:p>
            <a:pPr marL="342900" indent="-342900">
              <a:lnSpc>
                <a:spcPct val="200000"/>
              </a:lnSpc>
              <a:buFont typeface="Wingdings" pitchFamily="2" charset="2"/>
              <a:buChar char="ü"/>
            </a:pPr>
            <a:r>
              <a:rPr lang="it-IT" sz="2400" dirty="0" err="1" smtClean="0"/>
              <a:t>Receptivity</a:t>
            </a:r>
            <a:r>
              <a:rPr lang="it-IT" sz="2400" dirty="0" smtClean="0"/>
              <a:t> of the </a:t>
            </a:r>
            <a:r>
              <a:rPr lang="it-IT" sz="2400" dirty="0" err="1" smtClean="0"/>
              <a:t>substrata</a:t>
            </a:r>
            <a:endParaRPr lang="it-IT" sz="2400" dirty="0" smtClean="0"/>
          </a:p>
          <a:p>
            <a:pPr marL="342900" indent="-342900">
              <a:lnSpc>
                <a:spcPct val="200000"/>
              </a:lnSpc>
              <a:buFont typeface="Wingdings" pitchFamily="2" charset="2"/>
              <a:buChar char="ü"/>
            </a:pPr>
            <a:r>
              <a:rPr lang="it-IT" sz="2400" dirty="0" err="1" smtClean="0"/>
              <a:t>Exposure</a:t>
            </a:r>
            <a:r>
              <a:rPr lang="it-IT" sz="2400" dirty="0" smtClean="0"/>
              <a:t> to </a:t>
            </a:r>
            <a:r>
              <a:rPr lang="it-IT" sz="2400" dirty="0" err="1" smtClean="0"/>
              <a:t>weathering</a:t>
            </a:r>
            <a:r>
              <a:rPr lang="it-IT" sz="2400" dirty="0" smtClean="0"/>
              <a:t> </a:t>
            </a:r>
            <a:r>
              <a:rPr lang="it-IT" sz="2400" dirty="0" err="1" smtClean="0"/>
              <a:t>factors</a:t>
            </a:r>
            <a:endParaRPr lang="it-IT" sz="2400" dirty="0" smtClean="0"/>
          </a:p>
          <a:p>
            <a:pPr marL="342900" indent="-342900">
              <a:lnSpc>
                <a:spcPct val="200000"/>
              </a:lnSpc>
              <a:buFont typeface="Wingdings" pitchFamily="2" charset="2"/>
              <a:buChar char="ü"/>
            </a:pPr>
            <a:r>
              <a:rPr lang="it-IT" sz="2400" dirty="0" smtClean="0"/>
              <a:t>Human </a:t>
            </a:r>
            <a:r>
              <a:rPr lang="it-IT" sz="2400" dirty="0" err="1" smtClean="0"/>
              <a:t>presence</a:t>
            </a:r>
            <a:endParaRPr lang="it-IT" sz="2400" dirty="0" smtClean="0"/>
          </a:p>
          <a:p>
            <a:pPr marL="342900" indent="-342900">
              <a:lnSpc>
                <a:spcPct val="200000"/>
              </a:lnSpc>
              <a:buFont typeface="Wingdings" pitchFamily="2" charset="2"/>
              <a:buChar char="ü"/>
            </a:pPr>
            <a:r>
              <a:rPr lang="it-IT" sz="2400" dirty="0" smtClean="0"/>
              <a:t>Extension of  </a:t>
            </a:r>
            <a:r>
              <a:rPr lang="it-IT" sz="2400" dirty="0" err="1" smtClean="0"/>
              <a:t>biological</a:t>
            </a:r>
            <a:r>
              <a:rPr lang="it-IT" sz="2400" dirty="0" smtClean="0"/>
              <a:t> </a:t>
            </a:r>
            <a:r>
              <a:rPr lang="it-IT" sz="2400" dirty="0" err="1" smtClean="0"/>
              <a:t>colonization</a:t>
            </a:r>
            <a:endParaRPr lang="it-IT" sz="2400" dirty="0"/>
          </a:p>
        </p:txBody>
      </p:sp>
      <p:pic>
        <p:nvPicPr>
          <p:cNvPr id="4"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5984735"/>
            <a:ext cx="1080120" cy="818618"/>
          </a:xfrm>
          <a:prstGeom prst="rect">
            <a:avLst/>
          </a:prstGeom>
          <a:gradFill>
            <a:gsLst>
              <a:gs pos="0">
                <a:srgbClr val="FFEFD1"/>
              </a:gs>
              <a:gs pos="64999">
                <a:srgbClr val="F0EBD5"/>
              </a:gs>
              <a:gs pos="100000">
                <a:srgbClr val="D1C39F"/>
              </a:gs>
            </a:gsLst>
            <a:lin ang="5400000" scaled="0"/>
          </a:gradFill>
        </p:spPr>
      </p:pic>
    </p:spTree>
    <p:extLst>
      <p:ext uri="{BB962C8B-B14F-4D97-AF65-F5344CB8AC3E}">
        <p14:creationId xmlns:p14="http://schemas.microsoft.com/office/powerpoint/2010/main" val="3248517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CoIRICH – Consortium of Italian Research Infrastructure for Cultural Herit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833981"/>
            <a:ext cx="878396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7504" y="-5330"/>
            <a:ext cx="8927976" cy="892552"/>
          </a:xfrm>
          <a:prstGeom prst="rect">
            <a:avLst/>
          </a:prstGeom>
          <a:noFill/>
        </p:spPr>
        <p:txBody>
          <a:bodyPr wrap="square" rtlCol="0">
            <a:spAutoFit/>
          </a:bodyPr>
          <a:lstStyle/>
          <a:p>
            <a:pPr algn="ctr"/>
            <a:r>
              <a:rPr lang="it-IT" sz="2600" b="1" dirty="0" smtClean="0">
                <a:solidFill>
                  <a:schemeClr val="bg1"/>
                </a:solidFill>
                <a:effectLst>
                  <a:outerShdw blurRad="38100" dist="38100" dir="2700000" algn="tl">
                    <a:srgbClr val="000000">
                      <a:alpha val="43137"/>
                    </a:srgbClr>
                  </a:outerShdw>
                </a:effectLst>
              </a:rPr>
              <a:t>COIRICH: </a:t>
            </a:r>
            <a:r>
              <a:rPr lang="it-IT" sz="2600" b="1" dirty="0" err="1" smtClean="0">
                <a:solidFill>
                  <a:schemeClr val="bg1"/>
                </a:solidFill>
                <a:effectLst>
                  <a:outerShdw blurRad="38100" dist="38100" dir="2700000" algn="tl">
                    <a:srgbClr val="000000">
                      <a:alpha val="43137"/>
                    </a:srgbClr>
                  </a:outerShdw>
                </a:effectLst>
              </a:rPr>
              <a:t>Consortium</a:t>
            </a:r>
            <a:r>
              <a:rPr lang="it-IT" sz="2600" b="1" dirty="0" smtClean="0">
                <a:solidFill>
                  <a:schemeClr val="bg1"/>
                </a:solidFill>
                <a:effectLst>
                  <a:outerShdw blurRad="38100" dist="38100" dir="2700000" algn="tl">
                    <a:srgbClr val="000000">
                      <a:alpha val="43137"/>
                    </a:srgbClr>
                  </a:outerShdw>
                </a:effectLst>
              </a:rPr>
              <a:t> of </a:t>
            </a:r>
            <a:r>
              <a:rPr lang="it-IT" sz="2600" b="1" dirty="0" err="1" smtClean="0">
                <a:solidFill>
                  <a:schemeClr val="bg1"/>
                </a:solidFill>
                <a:effectLst>
                  <a:outerShdw blurRad="38100" dist="38100" dir="2700000" algn="tl">
                    <a:srgbClr val="000000">
                      <a:alpha val="43137"/>
                    </a:srgbClr>
                  </a:outerShdw>
                </a:effectLst>
              </a:rPr>
              <a:t>Italian</a:t>
            </a:r>
            <a:r>
              <a:rPr lang="it-IT" sz="2600" b="1" dirty="0" smtClean="0">
                <a:solidFill>
                  <a:schemeClr val="bg1"/>
                </a:solidFill>
                <a:effectLst>
                  <a:outerShdw blurRad="38100" dist="38100" dir="2700000" algn="tl">
                    <a:srgbClr val="000000">
                      <a:alpha val="43137"/>
                    </a:srgbClr>
                  </a:outerShdw>
                </a:effectLst>
              </a:rPr>
              <a:t> Research </a:t>
            </a:r>
            <a:r>
              <a:rPr lang="it-IT" sz="2600" b="1" dirty="0" err="1" smtClean="0">
                <a:solidFill>
                  <a:schemeClr val="bg1"/>
                </a:solidFill>
                <a:effectLst>
                  <a:outerShdw blurRad="38100" dist="38100" dir="2700000" algn="tl">
                    <a:srgbClr val="000000">
                      <a:alpha val="43137"/>
                    </a:srgbClr>
                  </a:outerShdw>
                </a:effectLst>
              </a:rPr>
              <a:t>Infrastructure</a:t>
            </a:r>
            <a:r>
              <a:rPr lang="it-IT" sz="2600" b="1" dirty="0" smtClean="0">
                <a:solidFill>
                  <a:schemeClr val="bg1"/>
                </a:solidFill>
                <a:effectLst>
                  <a:outerShdw blurRad="38100" dist="38100" dir="2700000" algn="tl">
                    <a:srgbClr val="000000">
                      <a:alpha val="43137"/>
                    </a:srgbClr>
                  </a:outerShdw>
                </a:effectLst>
              </a:rPr>
              <a:t> for Cultural Heritage</a:t>
            </a:r>
            <a:endParaRPr lang="it-IT" sz="2600" b="1" dirty="0">
              <a:solidFill>
                <a:schemeClr val="bg1"/>
              </a:solidFill>
              <a:effectLst>
                <a:outerShdw blurRad="38100" dist="38100" dir="2700000" algn="tl">
                  <a:srgbClr val="000000">
                    <a:alpha val="43137"/>
                  </a:srgbClr>
                </a:outerShdw>
              </a:effectLst>
            </a:endParaRPr>
          </a:p>
        </p:txBody>
      </p:sp>
      <p:grpSp>
        <p:nvGrpSpPr>
          <p:cNvPr id="5" name="Gruppo 4"/>
          <p:cNvGrpSpPr/>
          <p:nvPr/>
        </p:nvGrpSpPr>
        <p:grpSpPr>
          <a:xfrm>
            <a:off x="107504" y="3501008"/>
            <a:ext cx="4286250" cy="2609851"/>
            <a:chOff x="2157958" y="4131517"/>
            <a:chExt cx="4286250" cy="2609851"/>
          </a:xfrm>
        </p:grpSpPr>
        <p:pic>
          <p:nvPicPr>
            <p:cNvPr id="1028" name="Picture 4" descr="http://www.coirich.it/wp-content/uploads/2012/05/lab-network-it-e1338210340729.jpg">
              <a:hlinkClick r:id="rId6" tooltip="lab-network-i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7958" y="4131517"/>
              <a:ext cx="4286250" cy="260985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157958" y="4131517"/>
              <a:ext cx="2143125" cy="523220"/>
            </a:xfrm>
            <a:prstGeom prst="rect">
              <a:avLst/>
            </a:prstGeom>
            <a:noFill/>
          </p:spPr>
          <p:txBody>
            <a:bodyPr wrap="square" rtlCol="0">
              <a:spAutoFit/>
            </a:bodyPr>
            <a:lstStyle/>
            <a:p>
              <a:r>
                <a:rPr lang="it-IT" sz="1400" dirty="0" err="1" smtClean="0">
                  <a:solidFill>
                    <a:srgbClr val="FF0000"/>
                  </a:solidFill>
                </a:rPr>
                <a:t>Italian</a:t>
              </a:r>
              <a:r>
                <a:rPr lang="it-IT" sz="1400" dirty="0" smtClean="0">
                  <a:solidFill>
                    <a:srgbClr val="FF0000"/>
                  </a:solidFill>
                </a:rPr>
                <a:t> networks </a:t>
              </a:r>
              <a:r>
                <a:rPr lang="it-IT" sz="1400" dirty="0" err="1" smtClean="0">
                  <a:solidFill>
                    <a:srgbClr val="FF0000"/>
                  </a:solidFill>
                </a:rPr>
                <a:t>laboratories</a:t>
              </a:r>
              <a:endParaRPr lang="it-IT" sz="1400" dirty="0">
                <a:solidFill>
                  <a:srgbClr val="FF0000"/>
                </a:solidFill>
              </a:endParaRPr>
            </a:p>
          </p:txBody>
        </p:sp>
      </p:grpSp>
      <p:sp>
        <p:nvSpPr>
          <p:cNvPr id="4" name="CasellaDiTesto 3"/>
          <p:cNvSpPr txBox="1"/>
          <p:nvPr/>
        </p:nvSpPr>
        <p:spPr>
          <a:xfrm>
            <a:off x="251520" y="1772816"/>
            <a:ext cx="8352928" cy="1446550"/>
          </a:xfrm>
          <a:prstGeom prst="rect">
            <a:avLst/>
          </a:prstGeom>
          <a:noFill/>
        </p:spPr>
        <p:txBody>
          <a:bodyPr wrap="square" rtlCol="0">
            <a:spAutoFit/>
          </a:bodyPr>
          <a:lstStyle/>
          <a:p>
            <a:r>
              <a:rPr lang="en-US" sz="2200" dirty="0"/>
              <a:t>a distributed infrastructure, part of </a:t>
            </a:r>
            <a:r>
              <a:rPr lang="en-US" sz="2200" b="1" dirty="0"/>
              <a:t>IRICH</a:t>
            </a:r>
            <a:r>
              <a:rPr lang="en-US" sz="2200" dirty="0"/>
              <a:t>, which operates in the area of science and technology applied </a:t>
            </a:r>
            <a:r>
              <a:rPr lang="en-US" sz="2200" dirty="0" smtClean="0"/>
              <a:t>to </a:t>
            </a:r>
            <a:r>
              <a:rPr lang="en-US" sz="2200" dirty="0"/>
              <a:t>the Cultural Heritage nationally and internationally, for the non destructive analysis of artistic materials of historical interest. </a:t>
            </a:r>
            <a:endParaRPr lang="it-IT" sz="2200" dirty="0"/>
          </a:p>
        </p:txBody>
      </p:sp>
      <p:sp>
        <p:nvSpPr>
          <p:cNvPr id="6" name="CasellaDiTesto 5"/>
          <p:cNvSpPr txBox="1"/>
          <p:nvPr/>
        </p:nvSpPr>
        <p:spPr>
          <a:xfrm>
            <a:off x="4353243" y="2924944"/>
            <a:ext cx="4788024" cy="3970318"/>
          </a:xfrm>
          <a:prstGeom prst="rect">
            <a:avLst/>
          </a:prstGeom>
          <a:noFill/>
        </p:spPr>
        <p:txBody>
          <a:bodyPr wrap="square" rtlCol="0">
            <a:spAutoFit/>
          </a:bodyPr>
          <a:lstStyle/>
          <a:p>
            <a:pPr marL="285750" indent="-285750">
              <a:buFont typeface="Arial" pitchFamily="34" charset="0"/>
              <a:buChar char="•"/>
            </a:pPr>
            <a:r>
              <a:rPr lang="en-US" dirty="0" smtClean="0"/>
              <a:t>Provides </a:t>
            </a:r>
            <a:r>
              <a:rPr lang="en-US" dirty="0"/>
              <a:t>access to </a:t>
            </a:r>
            <a:r>
              <a:rPr lang="en-US" i="1" dirty="0"/>
              <a:t>end-users</a:t>
            </a:r>
            <a:r>
              <a:rPr lang="en-US" dirty="0"/>
              <a:t> at </a:t>
            </a:r>
            <a:r>
              <a:rPr lang="en-US" b="1" dirty="0"/>
              <a:t>the scientific instrumentation available in the laboratories</a:t>
            </a:r>
            <a:r>
              <a:rPr lang="en-US" dirty="0"/>
              <a:t> </a:t>
            </a:r>
            <a:r>
              <a:rPr lang="en-US" dirty="0" smtClean="0"/>
              <a:t>;</a:t>
            </a:r>
            <a:endParaRPr lang="en-US" dirty="0"/>
          </a:p>
          <a:p>
            <a:pPr marL="285750" indent="-285750">
              <a:buFont typeface="Arial" pitchFamily="34" charset="0"/>
              <a:buChar char="•"/>
            </a:pPr>
            <a:r>
              <a:rPr lang="en-US" b="1" dirty="0" smtClean="0"/>
              <a:t>Enhances the </a:t>
            </a:r>
            <a:r>
              <a:rPr lang="en-US" b="1" dirty="0"/>
              <a:t>know how exchange between </a:t>
            </a:r>
            <a:r>
              <a:rPr lang="en-US" b="1" dirty="0" smtClean="0"/>
              <a:t>participants</a:t>
            </a:r>
            <a:r>
              <a:rPr lang="en-US" dirty="0" smtClean="0"/>
              <a:t>;</a:t>
            </a:r>
            <a:endParaRPr lang="en-US" dirty="0"/>
          </a:p>
          <a:p>
            <a:pPr marL="285750" indent="-285750">
              <a:buFont typeface="Arial" pitchFamily="34" charset="0"/>
              <a:buChar char="•"/>
            </a:pPr>
            <a:r>
              <a:rPr lang="en-US" dirty="0" smtClean="0"/>
              <a:t>Contributes </a:t>
            </a:r>
            <a:r>
              <a:rPr lang="en-US" dirty="0"/>
              <a:t>to the </a:t>
            </a:r>
            <a:r>
              <a:rPr lang="en-US" b="1" dirty="0"/>
              <a:t>definition of International standards</a:t>
            </a:r>
            <a:r>
              <a:rPr lang="en-US" dirty="0"/>
              <a:t> in the field of conservation and analysis of the Cultural Heritage and the related research</a:t>
            </a:r>
            <a:r>
              <a:rPr lang="en-US" dirty="0" smtClean="0"/>
              <a:t>;</a:t>
            </a:r>
          </a:p>
          <a:p>
            <a:pPr marL="285750" indent="-285750">
              <a:buFont typeface="Arial" pitchFamily="34" charset="0"/>
              <a:buChar char="•"/>
            </a:pPr>
            <a:r>
              <a:rPr lang="en-US" dirty="0" smtClean="0"/>
              <a:t>Promotes r</a:t>
            </a:r>
            <a:r>
              <a:rPr lang="en-US" b="1" dirty="0" smtClean="0"/>
              <a:t>esearch </a:t>
            </a:r>
            <a:r>
              <a:rPr lang="en-US" b="1" dirty="0"/>
              <a:t>and development </a:t>
            </a:r>
            <a:r>
              <a:rPr lang="en-US" b="1" dirty="0" smtClean="0"/>
              <a:t>of projects</a:t>
            </a:r>
            <a:r>
              <a:rPr lang="en-US" dirty="0" smtClean="0"/>
              <a:t> </a:t>
            </a:r>
            <a:r>
              <a:rPr lang="en-US" dirty="0"/>
              <a:t>in the field of Cultural Heritage at regional, national and international levels, also through the application for national and UE financial support</a:t>
            </a:r>
            <a:r>
              <a:rPr lang="en-US" dirty="0" smtClean="0"/>
              <a:t>;</a:t>
            </a:r>
            <a:endParaRPr lang="en-US" dirty="0"/>
          </a:p>
        </p:txBody>
      </p:sp>
    </p:spTree>
    <p:extLst>
      <p:ext uri="{BB962C8B-B14F-4D97-AF65-F5344CB8AC3E}">
        <p14:creationId xmlns:p14="http://schemas.microsoft.com/office/powerpoint/2010/main" val="2928481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3" name="Gruppo 12"/>
          <p:cNvGrpSpPr/>
          <p:nvPr/>
        </p:nvGrpSpPr>
        <p:grpSpPr>
          <a:xfrm>
            <a:off x="1475656" y="2204864"/>
            <a:ext cx="5688632" cy="1872208"/>
            <a:chOff x="1331640" y="2204864"/>
            <a:chExt cx="5688632" cy="1872208"/>
          </a:xfrm>
        </p:grpSpPr>
        <p:sp>
          <p:nvSpPr>
            <p:cNvPr id="12" name="Ovale 11"/>
            <p:cNvSpPr/>
            <p:nvPr/>
          </p:nvSpPr>
          <p:spPr bwMode="auto">
            <a:xfrm>
              <a:off x="1331640" y="2204864"/>
              <a:ext cx="5256584" cy="187220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
          <p:nvSpPr>
            <p:cNvPr id="2" name="CasellaDiTesto 1"/>
            <p:cNvSpPr txBox="1"/>
            <p:nvPr/>
          </p:nvSpPr>
          <p:spPr>
            <a:xfrm>
              <a:off x="1691680" y="2844225"/>
              <a:ext cx="5328592" cy="584775"/>
            </a:xfrm>
            <a:prstGeom prst="rect">
              <a:avLst/>
            </a:prstGeom>
            <a:noFill/>
          </p:spPr>
          <p:txBody>
            <a:bodyPr wrap="square" rtlCol="0">
              <a:spAutoFit/>
            </a:bodyPr>
            <a:lstStyle/>
            <a:p>
              <a:r>
                <a:rPr lang="it-IT" sz="3200" b="1" dirty="0" smtClean="0"/>
                <a:t>CULTURAL HERITAGE</a:t>
              </a:r>
              <a:endParaRPr lang="it-IT" sz="3200" b="1" dirty="0"/>
            </a:p>
          </p:txBody>
        </p:sp>
      </p:grpSp>
      <p:sp>
        <p:nvSpPr>
          <p:cNvPr id="3" name="CasellaDiTesto 2"/>
          <p:cNvSpPr txBox="1"/>
          <p:nvPr/>
        </p:nvSpPr>
        <p:spPr>
          <a:xfrm>
            <a:off x="3491880" y="563488"/>
            <a:ext cx="3456384" cy="523220"/>
          </a:xfrm>
          <a:prstGeom prst="rect">
            <a:avLst/>
          </a:prstGeom>
          <a:noFill/>
        </p:spPr>
        <p:txBody>
          <a:bodyPr wrap="square" rtlCol="0">
            <a:spAutoFit/>
          </a:bodyPr>
          <a:lstStyle/>
          <a:p>
            <a:r>
              <a:rPr lang="it-IT" sz="2800" b="1" dirty="0" smtClean="0">
                <a:solidFill>
                  <a:srgbClr val="CC0000"/>
                </a:solidFill>
                <a:effectLst>
                  <a:outerShdw blurRad="38100" dist="38100" dir="2700000" algn="tl">
                    <a:srgbClr val="000000">
                      <a:alpha val="43137"/>
                    </a:srgbClr>
                  </a:outerShdw>
                </a:effectLst>
              </a:rPr>
              <a:t>MONITORING</a:t>
            </a:r>
            <a:endParaRPr lang="it-IT" sz="2800" b="1" dirty="0">
              <a:solidFill>
                <a:srgbClr val="CC0000"/>
              </a:solidFill>
              <a:effectLst>
                <a:outerShdw blurRad="38100" dist="38100" dir="2700000" algn="tl">
                  <a:srgbClr val="000000">
                    <a:alpha val="43137"/>
                  </a:srgbClr>
                </a:outerShdw>
              </a:effectLst>
            </a:endParaRPr>
          </a:p>
        </p:txBody>
      </p:sp>
      <p:sp>
        <p:nvSpPr>
          <p:cNvPr id="4" name="CasellaDiTesto 3"/>
          <p:cNvSpPr txBox="1"/>
          <p:nvPr/>
        </p:nvSpPr>
        <p:spPr>
          <a:xfrm>
            <a:off x="971600" y="332656"/>
            <a:ext cx="3456384" cy="523220"/>
          </a:xfrm>
          <a:prstGeom prst="rect">
            <a:avLst/>
          </a:prstGeom>
          <a:noFill/>
        </p:spPr>
        <p:txBody>
          <a:bodyPr wrap="square" rtlCol="0">
            <a:spAutoFit/>
          </a:bodyPr>
          <a:lstStyle/>
          <a:p>
            <a:r>
              <a:rPr lang="it-IT" sz="2800" b="1" dirty="0" smtClean="0">
                <a:solidFill>
                  <a:srgbClr val="CC0000"/>
                </a:solidFill>
                <a:effectLst>
                  <a:outerShdw blurRad="38100" dist="38100" dir="2700000" algn="tl">
                    <a:srgbClr val="000000">
                      <a:alpha val="43137"/>
                    </a:srgbClr>
                  </a:outerShdw>
                </a:effectLst>
              </a:rPr>
              <a:t>DIAGNOSIS</a:t>
            </a:r>
            <a:endParaRPr lang="it-IT" sz="2800" b="1" dirty="0">
              <a:solidFill>
                <a:srgbClr val="CC0000"/>
              </a:solidFill>
              <a:effectLst>
                <a:outerShdw blurRad="38100" dist="38100" dir="2700000" algn="tl">
                  <a:srgbClr val="000000">
                    <a:alpha val="43137"/>
                  </a:srgbClr>
                </a:outerShdw>
              </a:effectLst>
            </a:endParaRPr>
          </a:p>
        </p:txBody>
      </p:sp>
      <p:sp>
        <p:nvSpPr>
          <p:cNvPr id="5" name="CasellaDiTesto 4"/>
          <p:cNvSpPr txBox="1"/>
          <p:nvPr/>
        </p:nvSpPr>
        <p:spPr>
          <a:xfrm>
            <a:off x="1495159" y="1340768"/>
            <a:ext cx="3456384" cy="523220"/>
          </a:xfrm>
          <a:prstGeom prst="rect">
            <a:avLst/>
          </a:prstGeom>
          <a:noFill/>
        </p:spPr>
        <p:txBody>
          <a:bodyPr wrap="square" rtlCol="0">
            <a:spAutoFit/>
          </a:bodyPr>
          <a:lstStyle/>
          <a:p>
            <a:r>
              <a:rPr lang="it-IT" sz="2800" b="1" dirty="0" smtClean="0">
                <a:solidFill>
                  <a:srgbClr val="CC0000"/>
                </a:solidFill>
                <a:effectLst>
                  <a:outerShdw blurRad="38100" dist="38100" dir="2700000" algn="tl">
                    <a:srgbClr val="000000">
                      <a:alpha val="43137"/>
                    </a:srgbClr>
                  </a:outerShdw>
                </a:effectLst>
              </a:rPr>
              <a:t>PRESERVATION</a:t>
            </a:r>
            <a:endParaRPr lang="it-IT" sz="2800" b="1" dirty="0">
              <a:solidFill>
                <a:srgbClr val="CC0000"/>
              </a:solidFill>
              <a:effectLst>
                <a:outerShdw blurRad="38100" dist="38100" dir="2700000" algn="tl">
                  <a:srgbClr val="000000">
                    <a:alpha val="43137"/>
                  </a:srgbClr>
                </a:outerShdw>
              </a:effectLst>
            </a:endParaRPr>
          </a:p>
        </p:txBody>
      </p:sp>
      <p:sp>
        <p:nvSpPr>
          <p:cNvPr id="6" name="CasellaDiTesto 5"/>
          <p:cNvSpPr txBox="1"/>
          <p:nvPr/>
        </p:nvSpPr>
        <p:spPr>
          <a:xfrm>
            <a:off x="4932040" y="1590003"/>
            <a:ext cx="3456384" cy="523220"/>
          </a:xfrm>
          <a:prstGeom prst="rect">
            <a:avLst/>
          </a:prstGeom>
          <a:noFill/>
        </p:spPr>
        <p:txBody>
          <a:bodyPr wrap="square" rtlCol="0">
            <a:spAutoFit/>
          </a:bodyPr>
          <a:lstStyle/>
          <a:p>
            <a:r>
              <a:rPr lang="it-IT" sz="2800" b="1" dirty="0" smtClean="0">
                <a:solidFill>
                  <a:srgbClr val="CC0000"/>
                </a:solidFill>
                <a:effectLst>
                  <a:outerShdw blurRad="38100" dist="38100" dir="2700000" algn="tl">
                    <a:srgbClr val="000000">
                      <a:alpha val="43137"/>
                    </a:srgbClr>
                  </a:outerShdw>
                </a:effectLst>
              </a:rPr>
              <a:t>VALORISATION</a:t>
            </a:r>
            <a:endParaRPr lang="it-IT" sz="2800" b="1" dirty="0">
              <a:solidFill>
                <a:srgbClr val="CC0000"/>
              </a:solidFill>
              <a:effectLst>
                <a:outerShdw blurRad="38100" dist="38100" dir="2700000" algn="tl">
                  <a:srgbClr val="000000">
                    <a:alpha val="43137"/>
                  </a:srgbClr>
                </a:outerShdw>
              </a:effectLst>
            </a:endParaRPr>
          </a:p>
        </p:txBody>
      </p:sp>
      <p:sp>
        <p:nvSpPr>
          <p:cNvPr id="7" name="CasellaDiTesto 6"/>
          <p:cNvSpPr txBox="1"/>
          <p:nvPr/>
        </p:nvSpPr>
        <p:spPr>
          <a:xfrm>
            <a:off x="1763688" y="4263479"/>
            <a:ext cx="3456384" cy="523220"/>
          </a:xfrm>
          <a:prstGeom prst="rect">
            <a:avLst/>
          </a:prstGeom>
          <a:noFill/>
        </p:spPr>
        <p:txBody>
          <a:bodyPr wrap="square" rtlCol="0">
            <a:spAutoFit/>
          </a:bodyPr>
          <a:lstStyle/>
          <a:p>
            <a:r>
              <a:rPr lang="it-IT" sz="2800" b="1" dirty="0" smtClean="0">
                <a:solidFill>
                  <a:schemeClr val="accent2">
                    <a:lumMod val="75000"/>
                  </a:schemeClr>
                </a:solidFill>
                <a:effectLst>
                  <a:outerShdw blurRad="38100" dist="38100" dir="2700000" algn="tl">
                    <a:srgbClr val="000000">
                      <a:alpha val="43137"/>
                    </a:srgbClr>
                  </a:outerShdw>
                </a:effectLst>
              </a:rPr>
              <a:t>PHYSICS</a:t>
            </a:r>
            <a:endParaRPr lang="it-IT" sz="2800" b="1" dirty="0">
              <a:solidFill>
                <a:schemeClr val="accent2">
                  <a:lumMod val="75000"/>
                </a:schemeClr>
              </a:solidFill>
              <a:effectLst>
                <a:outerShdw blurRad="38100" dist="38100" dir="2700000" algn="tl">
                  <a:srgbClr val="000000">
                    <a:alpha val="43137"/>
                  </a:srgbClr>
                </a:outerShdw>
              </a:effectLst>
            </a:endParaRPr>
          </a:p>
        </p:txBody>
      </p:sp>
      <p:sp>
        <p:nvSpPr>
          <p:cNvPr id="8" name="CasellaDiTesto 7"/>
          <p:cNvSpPr txBox="1"/>
          <p:nvPr/>
        </p:nvSpPr>
        <p:spPr>
          <a:xfrm>
            <a:off x="3131840" y="5559623"/>
            <a:ext cx="3456384" cy="523220"/>
          </a:xfrm>
          <a:prstGeom prst="rect">
            <a:avLst/>
          </a:prstGeom>
          <a:noFill/>
        </p:spPr>
        <p:txBody>
          <a:bodyPr wrap="square" rtlCol="0">
            <a:spAutoFit/>
          </a:bodyPr>
          <a:lstStyle/>
          <a:p>
            <a:r>
              <a:rPr lang="it-IT" sz="2800" b="1" dirty="0" smtClean="0">
                <a:solidFill>
                  <a:schemeClr val="accent2">
                    <a:lumMod val="75000"/>
                  </a:schemeClr>
                </a:solidFill>
                <a:effectLst>
                  <a:outerShdw blurRad="38100" dist="38100" dir="2700000" algn="tl">
                    <a:srgbClr val="000000">
                      <a:alpha val="43137"/>
                    </a:srgbClr>
                  </a:outerShdw>
                </a:effectLst>
              </a:rPr>
              <a:t>CHEMISTRY</a:t>
            </a:r>
            <a:endParaRPr lang="it-IT" sz="2800" b="1" dirty="0">
              <a:solidFill>
                <a:schemeClr val="accent2">
                  <a:lumMod val="75000"/>
                </a:schemeClr>
              </a:solidFill>
              <a:effectLst>
                <a:outerShdw blurRad="38100" dist="38100" dir="2700000" algn="tl">
                  <a:srgbClr val="000000">
                    <a:alpha val="43137"/>
                  </a:srgbClr>
                </a:outerShdw>
              </a:effectLst>
            </a:endParaRPr>
          </a:p>
        </p:txBody>
      </p:sp>
      <p:sp>
        <p:nvSpPr>
          <p:cNvPr id="9" name="CasellaDiTesto 8"/>
          <p:cNvSpPr txBox="1"/>
          <p:nvPr/>
        </p:nvSpPr>
        <p:spPr>
          <a:xfrm>
            <a:off x="833945" y="4986292"/>
            <a:ext cx="3456384" cy="523220"/>
          </a:xfrm>
          <a:prstGeom prst="rect">
            <a:avLst/>
          </a:prstGeom>
          <a:noFill/>
        </p:spPr>
        <p:txBody>
          <a:bodyPr wrap="square" rtlCol="0">
            <a:spAutoFit/>
          </a:bodyPr>
          <a:lstStyle/>
          <a:p>
            <a:r>
              <a:rPr lang="it-IT" sz="2800" b="1" dirty="0" smtClean="0">
                <a:solidFill>
                  <a:schemeClr val="accent2">
                    <a:lumMod val="75000"/>
                  </a:schemeClr>
                </a:solidFill>
                <a:effectLst>
                  <a:outerShdw blurRad="38100" dist="38100" dir="2700000" algn="tl">
                    <a:srgbClr val="000000">
                      <a:alpha val="43137"/>
                    </a:srgbClr>
                  </a:outerShdw>
                </a:effectLst>
              </a:rPr>
              <a:t>ANTHROPOLOGY</a:t>
            </a:r>
            <a:endParaRPr lang="it-IT" sz="2800" b="1" dirty="0">
              <a:solidFill>
                <a:schemeClr val="accent2">
                  <a:lumMod val="75000"/>
                </a:schemeClr>
              </a:solidFill>
              <a:effectLst>
                <a:outerShdw blurRad="38100" dist="38100" dir="2700000" algn="tl">
                  <a:srgbClr val="000000">
                    <a:alpha val="43137"/>
                  </a:srgbClr>
                </a:outerShdw>
              </a:effectLst>
            </a:endParaRPr>
          </a:p>
        </p:txBody>
      </p:sp>
      <p:sp>
        <p:nvSpPr>
          <p:cNvPr id="10" name="CasellaDiTesto 9"/>
          <p:cNvSpPr txBox="1"/>
          <p:nvPr/>
        </p:nvSpPr>
        <p:spPr>
          <a:xfrm>
            <a:off x="4932040" y="4263479"/>
            <a:ext cx="3456384" cy="523220"/>
          </a:xfrm>
          <a:prstGeom prst="rect">
            <a:avLst/>
          </a:prstGeom>
          <a:noFill/>
        </p:spPr>
        <p:txBody>
          <a:bodyPr wrap="square" rtlCol="0">
            <a:spAutoFit/>
          </a:bodyPr>
          <a:lstStyle/>
          <a:p>
            <a:r>
              <a:rPr lang="it-IT" sz="2800" b="1" dirty="0" smtClean="0">
                <a:solidFill>
                  <a:schemeClr val="accent2">
                    <a:lumMod val="75000"/>
                  </a:schemeClr>
                </a:solidFill>
                <a:effectLst>
                  <a:outerShdw blurRad="38100" dist="38100" dir="2700000" algn="tl">
                    <a:srgbClr val="000000">
                      <a:alpha val="43137"/>
                    </a:srgbClr>
                  </a:outerShdw>
                </a:effectLst>
              </a:rPr>
              <a:t>MICROBIOLOGY</a:t>
            </a:r>
            <a:endParaRPr lang="it-IT" sz="2800" b="1" dirty="0">
              <a:solidFill>
                <a:schemeClr val="accent2">
                  <a:lumMod val="75000"/>
                </a:schemeClr>
              </a:solidFill>
              <a:effectLst>
                <a:outerShdw blurRad="38100" dist="38100" dir="2700000" algn="tl">
                  <a:srgbClr val="000000">
                    <a:alpha val="43137"/>
                  </a:srgbClr>
                </a:outerShdw>
              </a:effectLst>
            </a:endParaRPr>
          </a:p>
        </p:txBody>
      </p:sp>
      <p:sp>
        <p:nvSpPr>
          <p:cNvPr id="11" name="CasellaDiTesto 10"/>
          <p:cNvSpPr txBox="1"/>
          <p:nvPr/>
        </p:nvSpPr>
        <p:spPr>
          <a:xfrm>
            <a:off x="4355976" y="4983559"/>
            <a:ext cx="3456384" cy="523220"/>
          </a:xfrm>
          <a:prstGeom prst="rect">
            <a:avLst/>
          </a:prstGeom>
          <a:noFill/>
        </p:spPr>
        <p:txBody>
          <a:bodyPr wrap="square" rtlCol="0">
            <a:spAutoFit/>
          </a:bodyPr>
          <a:lstStyle/>
          <a:p>
            <a:r>
              <a:rPr lang="it-IT" sz="2800" b="1" dirty="0" smtClean="0">
                <a:solidFill>
                  <a:schemeClr val="accent2">
                    <a:lumMod val="75000"/>
                  </a:schemeClr>
                </a:solidFill>
                <a:effectLst>
                  <a:outerShdw blurRad="38100" dist="38100" dir="2700000" algn="tl">
                    <a:srgbClr val="000000">
                      <a:alpha val="43137"/>
                    </a:srgbClr>
                  </a:outerShdw>
                </a:effectLst>
              </a:rPr>
              <a:t>PALEOBOTANY</a:t>
            </a:r>
            <a:endParaRPr lang="it-IT" sz="2800" b="1" dirty="0">
              <a:solidFill>
                <a:schemeClr val="accent2">
                  <a:lumMod val="75000"/>
                </a:schemeClr>
              </a:solidFill>
              <a:effectLst>
                <a:outerShdw blurRad="38100" dist="38100" dir="2700000" algn="tl">
                  <a:srgbClr val="000000">
                    <a:alpha val="43137"/>
                  </a:srgbClr>
                </a:outerShdw>
              </a:effectLst>
            </a:endParaRPr>
          </a:p>
        </p:txBody>
      </p:sp>
      <p:pic>
        <p:nvPicPr>
          <p:cNvPr id="14"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5984735"/>
            <a:ext cx="1080120" cy="818618"/>
          </a:xfrm>
          <a:prstGeom prst="rect">
            <a:avLst/>
          </a:prstGeom>
          <a:gradFill>
            <a:gsLst>
              <a:gs pos="0">
                <a:srgbClr val="FFEFD1"/>
              </a:gs>
              <a:gs pos="64999">
                <a:srgbClr val="F0EBD5"/>
              </a:gs>
              <a:gs pos="100000">
                <a:srgbClr val="D1C39F"/>
              </a:gs>
            </a:gsLst>
            <a:lin ang="5400000" scaled="0"/>
          </a:gradFill>
        </p:spPr>
      </p:pic>
    </p:spTree>
    <p:extLst>
      <p:ext uri="{BB962C8B-B14F-4D97-AF65-F5344CB8AC3E}">
        <p14:creationId xmlns:p14="http://schemas.microsoft.com/office/powerpoint/2010/main" val="4058035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sellaDiTesto 3"/>
          <p:cNvSpPr txBox="1"/>
          <p:nvPr/>
        </p:nvSpPr>
        <p:spPr>
          <a:xfrm>
            <a:off x="395536" y="1640989"/>
            <a:ext cx="8280920" cy="4524315"/>
          </a:xfrm>
          <a:prstGeom prst="rect">
            <a:avLst/>
          </a:prstGeom>
          <a:noFill/>
        </p:spPr>
        <p:txBody>
          <a:bodyPr wrap="square" rtlCol="0">
            <a:spAutoFit/>
          </a:bodyPr>
          <a:lstStyle/>
          <a:p>
            <a:r>
              <a:rPr lang="en-US" sz="2400" b="1" dirty="0" smtClean="0"/>
              <a:t>Imaging </a:t>
            </a:r>
            <a:r>
              <a:rPr lang="en-US" sz="2400" b="1" dirty="0"/>
              <a:t>and logging with light and particle probes</a:t>
            </a:r>
            <a:r>
              <a:rPr lang="en-US" sz="2400" b="1" dirty="0" smtClean="0"/>
              <a:t>.</a:t>
            </a:r>
          </a:p>
          <a:p>
            <a:pPr marL="285750" indent="-285750">
              <a:buFontTx/>
              <a:buChar char="-"/>
            </a:pPr>
            <a:r>
              <a:rPr lang="en-US" sz="2400" b="1" dirty="0" err="1" smtClean="0"/>
              <a:t>Muon</a:t>
            </a:r>
            <a:r>
              <a:rPr lang="en-US" sz="2400" b="1" dirty="0" smtClean="0"/>
              <a:t> </a:t>
            </a:r>
            <a:r>
              <a:rPr lang="en-US" sz="2400" b="1" dirty="0"/>
              <a:t>transmission and </a:t>
            </a:r>
            <a:r>
              <a:rPr lang="en-US" sz="2400" b="1" dirty="0" err="1"/>
              <a:t>muon</a:t>
            </a:r>
            <a:r>
              <a:rPr lang="en-US" sz="2400" b="1" dirty="0"/>
              <a:t> scattering </a:t>
            </a:r>
            <a:r>
              <a:rPr lang="en-US" sz="2400" b="1" dirty="0" smtClean="0"/>
              <a:t>tomography</a:t>
            </a:r>
          </a:p>
          <a:p>
            <a:pPr marL="285750" indent="-285750">
              <a:buFontTx/>
              <a:buChar char="-"/>
            </a:pPr>
            <a:r>
              <a:rPr lang="en-US" sz="2400" b="1" dirty="0"/>
              <a:t>N</a:t>
            </a:r>
            <a:r>
              <a:rPr lang="en-US" sz="2400" b="1" dirty="0" smtClean="0"/>
              <a:t>eutron </a:t>
            </a:r>
            <a:r>
              <a:rPr lang="en-US" sz="2400" b="1" dirty="0"/>
              <a:t>logging </a:t>
            </a:r>
            <a:endParaRPr lang="en-US" sz="2400" b="1" dirty="0" smtClean="0"/>
          </a:p>
          <a:p>
            <a:endParaRPr lang="en-US" sz="2400" b="1" dirty="0" smtClean="0"/>
          </a:p>
          <a:p>
            <a:r>
              <a:rPr lang="en-US" sz="2400" b="1" dirty="0" smtClean="0"/>
              <a:t>Geophysical </a:t>
            </a:r>
            <a:r>
              <a:rPr lang="en-US" sz="2400" b="1" dirty="0"/>
              <a:t>techniques will be integrated </a:t>
            </a:r>
            <a:r>
              <a:rPr lang="en-US" sz="2400" b="1" dirty="0" smtClean="0"/>
              <a:t>with </a:t>
            </a:r>
            <a:r>
              <a:rPr lang="en-US" sz="2400" b="1" dirty="0" err="1"/>
              <a:t>muon</a:t>
            </a:r>
            <a:r>
              <a:rPr lang="en-US" sz="2400" b="1" dirty="0"/>
              <a:t> transmission and scattering tomography and neutron logging to localize underground buried </a:t>
            </a:r>
            <a:r>
              <a:rPr lang="en-US" sz="2400" b="1" dirty="0" smtClean="0"/>
              <a:t>objects </a:t>
            </a:r>
            <a:r>
              <a:rPr lang="en-US" sz="2400" b="1" dirty="0"/>
              <a:t>that will then be </a:t>
            </a:r>
            <a:r>
              <a:rPr lang="en-US" sz="2400" b="1" dirty="0" err="1"/>
              <a:t>analysed</a:t>
            </a:r>
            <a:r>
              <a:rPr lang="en-US" sz="2400" b="1" dirty="0"/>
              <a:t> by neutron and X-ray techniques. </a:t>
            </a:r>
            <a:endParaRPr lang="en-US" sz="2400" b="1" dirty="0" smtClean="0"/>
          </a:p>
          <a:p>
            <a:endParaRPr lang="en-US" sz="2400" b="1" dirty="0"/>
          </a:p>
          <a:p>
            <a:r>
              <a:rPr lang="it-IT" sz="2400" b="1" dirty="0" err="1"/>
              <a:t>Artifacts</a:t>
            </a:r>
            <a:r>
              <a:rPr lang="it-IT" sz="2400" b="1" dirty="0"/>
              <a:t> </a:t>
            </a:r>
            <a:r>
              <a:rPr lang="it-IT" sz="2400" b="1" dirty="0" err="1"/>
              <a:t>characterization</a:t>
            </a:r>
            <a:endParaRPr lang="it-IT" sz="2400" b="1" dirty="0"/>
          </a:p>
          <a:p>
            <a:r>
              <a:rPr lang="it-IT" sz="2400" b="1" dirty="0"/>
              <a:t>- </a:t>
            </a:r>
            <a:r>
              <a:rPr lang="en-US" sz="2400" b="1" dirty="0"/>
              <a:t>Neutron-based techniques</a:t>
            </a:r>
          </a:p>
          <a:p>
            <a:endParaRPr lang="en-US" sz="2400" b="1" dirty="0"/>
          </a:p>
        </p:txBody>
      </p:sp>
      <p:pic>
        <p:nvPicPr>
          <p:cNvPr id="5" name="Picture 2"/>
          <p:cNvPicPr>
            <a:picLocks noChangeAspect="1" noChangeArrowheads="1"/>
          </p:cNvPicPr>
          <p:nvPr/>
        </p:nvPicPr>
        <p:blipFill>
          <a:blip r:embed="rId3" cstate="print"/>
          <a:srcRect/>
          <a:stretch>
            <a:fillRect/>
          </a:stretch>
        </p:blipFill>
        <p:spPr bwMode="auto">
          <a:xfrm>
            <a:off x="77061" y="6062853"/>
            <a:ext cx="630523" cy="720080"/>
          </a:xfrm>
          <a:prstGeom prst="rect">
            <a:avLst/>
          </a:prstGeom>
          <a:noFill/>
          <a:ln w="9525">
            <a:noFill/>
            <a:miter lim="800000"/>
            <a:headEnd/>
            <a:tailEnd/>
          </a:ln>
          <a:effectLst/>
        </p:spPr>
      </p:pic>
      <p:pic>
        <p:nvPicPr>
          <p:cNvPr id="6" name="Picture 2" descr="homepage">
            <a:hlinkClick r:id="rId4" tooltip="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5984735"/>
            <a:ext cx="1080120" cy="818618"/>
          </a:xfrm>
          <a:prstGeom prst="rect">
            <a:avLst/>
          </a:prstGeom>
          <a:gradFill>
            <a:gsLst>
              <a:gs pos="0">
                <a:srgbClr val="FFEFD1"/>
              </a:gs>
              <a:gs pos="64999">
                <a:srgbClr val="F0EBD5"/>
              </a:gs>
              <a:gs pos="100000">
                <a:srgbClr val="D1C39F"/>
              </a:gs>
            </a:gsLst>
            <a:lin ang="5400000" scaled="0"/>
          </a:gradFill>
        </p:spPr>
      </p:pic>
      <p:sp>
        <p:nvSpPr>
          <p:cNvPr id="3" name="CasellaDiTesto 2"/>
          <p:cNvSpPr txBox="1"/>
          <p:nvPr/>
        </p:nvSpPr>
        <p:spPr>
          <a:xfrm>
            <a:off x="611560" y="188640"/>
            <a:ext cx="7704856" cy="1077218"/>
          </a:xfrm>
          <a:prstGeom prst="rect">
            <a:avLst/>
          </a:prstGeom>
          <a:solidFill>
            <a:schemeClr val="accent1">
              <a:lumMod val="20000"/>
              <a:lumOff val="80000"/>
            </a:schemeClr>
          </a:solidFill>
        </p:spPr>
        <p:txBody>
          <a:bodyPr wrap="square" rtlCol="0">
            <a:spAutoFit/>
          </a:bodyPr>
          <a:lstStyle/>
          <a:p>
            <a:pPr algn="ctr"/>
            <a:r>
              <a:rPr lang="it-IT" sz="3200" b="1" dirty="0"/>
              <a:t>NAST CENTER </a:t>
            </a:r>
          </a:p>
          <a:p>
            <a:pPr algn="ctr"/>
            <a:r>
              <a:rPr lang="it-IT" sz="3200" b="1" dirty="0"/>
              <a:t>Prof. Andreani, Prof. </a:t>
            </a:r>
            <a:r>
              <a:rPr lang="it-IT" sz="3200" b="1" dirty="0" err="1"/>
              <a:t>Picozza</a:t>
            </a:r>
            <a:r>
              <a:rPr lang="it-IT" sz="3200" b="1" dirty="0"/>
              <a:t>: </a:t>
            </a:r>
          </a:p>
        </p:txBody>
      </p:sp>
    </p:spTree>
    <p:extLst>
      <p:ext uri="{BB962C8B-B14F-4D97-AF65-F5344CB8AC3E}">
        <p14:creationId xmlns:p14="http://schemas.microsoft.com/office/powerpoint/2010/main" val="4134538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99792" y="395953"/>
            <a:ext cx="4176464"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it-IT" sz="3200" b="1" dirty="0" smtClean="0">
                <a:solidFill>
                  <a:prstClr val="white"/>
                </a:solidFill>
                <a:latin typeface="Times New Roman" pitchFamily="18" charset="0"/>
                <a:cs typeface="Times New Roman" pitchFamily="18" charset="0"/>
              </a:rPr>
              <a:t> </a:t>
            </a:r>
            <a:r>
              <a:rPr lang="it-IT" sz="3200" b="1" dirty="0" err="1" smtClean="0">
                <a:solidFill>
                  <a:prstClr val="white"/>
                </a:solidFill>
                <a:latin typeface="Times New Roman" pitchFamily="18" charset="0"/>
                <a:cs typeface="Times New Roman" pitchFamily="18" charset="0"/>
              </a:rPr>
              <a:t>Ancient</a:t>
            </a:r>
            <a:r>
              <a:rPr lang="it-IT" sz="3200" b="1" dirty="0" smtClean="0">
                <a:solidFill>
                  <a:prstClr val="white"/>
                </a:solidFill>
                <a:latin typeface="Times New Roman" pitchFamily="18" charset="0"/>
                <a:cs typeface="Times New Roman" pitchFamily="18" charset="0"/>
              </a:rPr>
              <a:t> DNA </a:t>
            </a:r>
            <a:endParaRPr lang="it-IT" sz="3200" b="1" dirty="0">
              <a:solidFill>
                <a:prstClr val="white"/>
              </a:solidFill>
              <a:latin typeface="Times New Roman" pitchFamily="18" charset="0"/>
              <a:cs typeface="Times New Roman" pitchFamily="18" charset="0"/>
            </a:endParaRPr>
          </a:p>
        </p:txBody>
      </p:sp>
      <p:sp>
        <p:nvSpPr>
          <p:cNvPr id="6" name="Rettangolo 5"/>
          <p:cNvSpPr/>
          <p:nvPr/>
        </p:nvSpPr>
        <p:spPr>
          <a:xfrm>
            <a:off x="277808" y="1355284"/>
            <a:ext cx="4942264" cy="1569660"/>
          </a:xfrm>
          <a:prstGeom prst="rect">
            <a:avLst/>
          </a:prstGeom>
        </p:spPr>
        <p:txBody>
          <a:bodyPr wrap="square">
            <a:spAutoFit/>
          </a:bodyPr>
          <a:lstStyle/>
          <a:p>
            <a:pPr algn="just"/>
            <a:r>
              <a:rPr lang="en-US" sz="2400" dirty="0" smtClean="0">
                <a:solidFill>
                  <a:prstClr val="black"/>
                </a:solidFill>
                <a:latin typeface="Times New Roman" pitchFamily="18" charset="0"/>
                <a:cs typeface="Times New Roman" pitchFamily="18" charset="0"/>
              </a:rPr>
              <a:t>The term ancient DNA (</a:t>
            </a:r>
            <a:r>
              <a:rPr lang="en-US" sz="2400" dirty="0" err="1" smtClean="0">
                <a:solidFill>
                  <a:prstClr val="black"/>
                </a:solidFill>
                <a:latin typeface="Times New Roman" pitchFamily="18" charset="0"/>
                <a:cs typeface="Times New Roman" pitchFamily="18" charset="0"/>
              </a:rPr>
              <a:t>aDNA</a:t>
            </a:r>
            <a:r>
              <a:rPr lang="en-US" sz="2400" dirty="0" smtClean="0">
                <a:solidFill>
                  <a:prstClr val="black"/>
                </a:solidFill>
                <a:latin typeface="Times New Roman" pitchFamily="18" charset="0"/>
                <a:cs typeface="Times New Roman" pitchFamily="18" charset="0"/>
              </a:rPr>
              <a:t>) was used to describe the genetic material preserved in ancient biological remains.</a:t>
            </a:r>
            <a:endParaRPr lang="it-IT" sz="2400" dirty="0" smtClean="0">
              <a:solidFill>
                <a:prstClr val="black"/>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539552" y="3242979"/>
            <a:ext cx="3384376" cy="1410157"/>
          </a:xfrm>
          <a:prstGeom prst="rect">
            <a:avLst/>
          </a:prstGeom>
          <a:noFill/>
          <a:ln w="38100">
            <a:solidFill>
              <a:srgbClr val="00B050"/>
            </a:solid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572000" y="2924944"/>
            <a:ext cx="1666875" cy="2219325"/>
          </a:xfrm>
          <a:prstGeom prst="rect">
            <a:avLst/>
          </a:prstGeom>
          <a:noFill/>
          <a:ln w="38100">
            <a:solidFill>
              <a:srgbClr val="00B050"/>
            </a:solid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6876256" y="1635621"/>
            <a:ext cx="1714500" cy="2657475"/>
          </a:xfrm>
          <a:prstGeom prst="rect">
            <a:avLst/>
          </a:prstGeom>
          <a:noFill/>
          <a:ln w="38100">
            <a:solidFill>
              <a:srgbClr val="00B050"/>
            </a:solidFill>
            <a:miter lim="800000"/>
            <a:headEnd/>
            <a:tailEnd/>
          </a:ln>
        </p:spPr>
      </p:pic>
      <p:sp>
        <p:nvSpPr>
          <p:cNvPr id="4097" name="Rectangle 1"/>
          <p:cNvSpPr>
            <a:spLocks noChangeArrowheads="1"/>
          </p:cNvSpPr>
          <p:nvPr/>
        </p:nvSpPr>
        <p:spPr bwMode="auto">
          <a:xfrm>
            <a:off x="179512" y="5325015"/>
            <a:ext cx="882047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400" dirty="0" smtClean="0">
                <a:solidFill>
                  <a:prstClr val="black"/>
                </a:solidFill>
                <a:latin typeface="Times New Roman" pitchFamily="18" charset="0"/>
                <a:ea typeface="Calibri" pitchFamily="34" charset="0"/>
                <a:cs typeface="Times New Roman" pitchFamily="18" charset="0"/>
              </a:rPr>
              <a:t>Genetic analysis of fossil samples can provide, support and extend essential information about the human past, archaeological site interpretations and the development of higher level </a:t>
            </a:r>
            <a:r>
              <a:rPr lang="it-IT" sz="2400" dirty="0" err="1" smtClean="0">
                <a:solidFill>
                  <a:prstClr val="black"/>
                </a:solidFill>
                <a:latin typeface="Times New Roman" pitchFamily="18" charset="0"/>
                <a:ea typeface="Calibri" pitchFamily="34" charset="0"/>
                <a:cs typeface="Times New Roman" pitchFamily="18" charset="0"/>
              </a:rPr>
              <a:t>hypothesis</a:t>
            </a:r>
            <a:r>
              <a:rPr lang="it-IT" sz="2400" dirty="0" smtClean="0">
                <a:solidFill>
                  <a:prstClr val="black"/>
                </a:solidFill>
                <a:latin typeface="Times New Roman" pitchFamily="18" charset="0"/>
                <a:ea typeface="Calibri" pitchFamily="34" charset="0"/>
                <a:cs typeface="Times New Roman" pitchFamily="18" charset="0"/>
              </a:rPr>
              <a:t>.</a:t>
            </a:r>
            <a:endParaRPr lang="it-IT" sz="2400" dirty="0" smtClean="0">
              <a:solidFill>
                <a:prstClr val="black"/>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6" cstate="print"/>
          <a:srcRect/>
          <a:stretch>
            <a:fillRect/>
          </a:stretch>
        </p:blipFill>
        <p:spPr bwMode="auto">
          <a:xfrm>
            <a:off x="77061" y="122742"/>
            <a:ext cx="630523" cy="720080"/>
          </a:xfrm>
          <a:prstGeom prst="rect">
            <a:avLst/>
          </a:prstGeom>
          <a:noFill/>
          <a:ln w="9525">
            <a:noFill/>
            <a:miter lim="800000"/>
            <a:headEnd/>
            <a:tailEnd/>
          </a:ln>
          <a:effectLst/>
        </p:spPr>
      </p:pic>
    </p:spTree>
    <p:extLst>
      <p:ext uri="{BB962C8B-B14F-4D97-AF65-F5344CB8AC3E}">
        <p14:creationId xmlns:p14="http://schemas.microsoft.com/office/powerpoint/2010/main" val="1002401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TotalTime>
  <Words>2169</Words>
  <Application>Microsoft Office PowerPoint</Application>
  <PresentationFormat>Presentazione su schermo (4:3)</PresentationFormat>
  <Paragraphs>185</Paragraphs>
  <Slides>22</Slides>
  <Notes>21</Notes>
  <HiddenSlides>0</HiddenSlides>
  <MMClips>0</MMClips>
  <ScaleCrop>false</ScaleCrop>
  <HeadingPairs>
    <vt:vector size="6" baseType="variant">
      <vt:variant>
        <vt:lpstr>Tema</vt:lpstr>
      </vt:variant>
      <vt:variant>
        <vt:i4>4</vt:i4>
      </vt:variant>
      <vt:variant>
        <vt:lpstr>Server OLE incorporati</vt:lpstr>
      </vt:variant>
      <vt:variant>
        <vt:i4>2</vt:i4>
      </vt:variant>
      <vt:variant>
        <vt:lpstr>Titoli diapositive</vt:lpstr>
      </vt:variant>
      <vt:variant>
        <vt:i4>22</vt:i4>
      </vt:variant>
    </vt:vector>
  </HeadingPairs>
  <TitlesOfParts>
    <vt:vector size="28" baseType="lpstr">
      <vt:lpstr>Struttura predefinita</vt:lpstr>
      <vt:lpstr>Tema di Office</vt:lpstr>
      <vt:lpstr>1_Tema di Office</vt:lpstr>
      <vt:lpstr>1_Struttura predefinita</vt:lpstr>
      <vt:lpstr>Image</vt:lpstr>
      <vt:lpstr>Grafico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BIODETERIORATION PROCESSES ON STONE MONUMENTS BY PHOTOTROPHIC BIOFILMS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Laura</dc:creator>
  <cp:lastModifiedBy>Laura</cp:lastModifiedBy>
  <cp:revision>82</cp:revision>
  <dcterms:created xsi:type="dcterms:W3CDTF">2013-06-26T08:59:51Z</dcterms:created>
  <dcterms:modified xsi:type="dcterms:W3CDTF">2013-07-03T10:24:24Z</dcterms:modified>
</cp:coreProperties>
</file>